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2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302" r:id="rId11"/>
    <p:sldId id="265" r:id="rId12"/>
    <p:sldId id="267" r:id="rId13"/>
    <p:sldId id="268" r:id="rId14"/>
    <p:sldId id="269" r:id="rId15"/>
    <p:sldId id="301" r:id="rId16"/>
    <p:sldId id="270" r:id="rId17"/>
    <p:sldId id="271" r:id="rId18"/>
    <p:sldId id="291" r:id="rId19"/>
    <p:sldId id="272" r:id="rId20"/>
    <p:sldId id="273" r:id="rId21"/>
    <p:sldId id="294" r:id="rId22"/>
    <p:sldId id="274" r:id="rId23"/>
    <p:sldId id="295" r:id="rId24"/>
    <p:sldId id="276" r:id="rId25"/>
    <p:sldId id="279" r:id="rId26"/>
    <p:sldId id="280" r:id="rId27"/>
    <p:sldId id="303" r:id="rId28"/>
    <p:sldId id="284" r:id="rId29"/>
    <p:sldId id="283" r:id="rId30"/>
    <p:sldId id="292" r:id="rId31"/>
    <p:sldId id="297" r:id="rId32"/>
    <p:sldId id="298" r:id="rId33"/>
    <p:sldId id="299" r:id="rId34"/>
    <p:sldId id="286" r:id="rId35"/>
    <p:sldId id="287" r:id="rId36"/>
    <p:sldId id="288" r:id="rId37"/>
    <p:sldId id="289" r:id="rId38"/>
    <p:sldId id="290" r:id="rId39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Lato" panose="020F0502020204030203" pitchFamily="34" charset="0"/>
      <p:regular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  <p:embeddedFont>
      <p:font typeface="Proxima Nova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hfIyy9blYZlF6YXlIc/hFsSZmA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9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14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862B700-1222-434E-8C25-404B7DBE8C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0E320-AA0B-4FE8-8CAE-6353EE8B77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1C5E4-7D32-4598-BF13-75A433F4884E}" type="datetimeFigureOut">
              <a:rPr lang="fr-FR" smtClean="0"/>
              <a:t>28/02/2022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33506-CA34-4453-9216-F07CE7C850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6AE9D-D53F-48B8-954C-2F1582F4D1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D6CBA-6AC3-41CB-A666-A2D26F7B207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917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1596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657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8554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02708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9006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77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87507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0999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tx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g11703ab62e4_0_1987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g11703ab62e4_0_1987"/>
          <p:cNvSpPr txBox="1">
            <a:spLocks noGrp="1"/>
          </p:cNvSpPr>
          <p:nvPr>
            <p:ph type="ctrTitle"/>
          </p:nvPr>
        </p:nvSpPr>
        <p:spPr>
          <a:xfrm>
            <a:off x="2660074" y="275034"/>
            <a:ext cx="9199770" cy="37070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g11703ab62e4_0_1987"/>
          <p:cNvSpPr txBox="1">
            <a:spLocks noGrp="1"/>
          </p:cNvSpPr>
          <p:nvPr>
            <p:ph type="subTitle" idx="1"/>
          </p:nvPr>
        </p:nvSpPr>
        <p:spPr>
          <a:xfrm>
            <a:off x="6923314" y="3982059"/>
            <a:ext cx="4936529" cy="160254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" name="Google Shape;17;g11703ab62e4_0_198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97665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703ab62e4_0_2026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11703ab62e4_0_2026"/>
          <p:cNvSpPr txBox="1">
            <a:spLocks noGrp="1"/>
          </p:cNvSpPr>
          <p:nvPr>
            <p:ph type="title" hasCustomPrompt="1"/>
          </p:nvPr>
        </p:nvSpPr>
        <p:spPr>
          <a:xfrm>
            <a:off x="415600" y="1321967"/>
            <a:ext cx="11360700" cy="255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9pPr>
          </a:lstStyle>
          <a:p>
            <a:r>
              <a:t>xx%</a:t>
            </a:r>
          </a:p>
        </p:txBody>
      </p:sp>
      <p:sp>
        <p:nvSpPr>
          <p:cNvPr id="59" name="Google Shape;59;g11703ab62e4_0_2026"/>
          <p:cNvSpPr txBox="1">
            <a:spLocks noGrp="1"/>
          </p:cNvSpPr>
          <p:nvPr>
            <p:ph type="body" idx="1"/>
          </p:nvPr>
        </p:nvSpPr>
        <p:spPr>
          <a:xfrm>
            <a:off x="415600" y="4095067"/>
            <a:ext cx="11360700" cy="120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g11703ab62e4_0_20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33966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703ab62e4_0_20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296062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703ab62e4_0_2033"/>
          <p:cNvSpPr txBox="1">
            <a:spLocks noGrp="1"/>
          </p:cNvSpPr>
          <p:nvPr>
            <p:ph type="ctrTitle"/>
          </p:nvPr>
        </p:nvSpPr>
        <p:spPr>
          <a:xfrm>
            <a:off x="3973487" y="1301558"/>
            <a:ext cx="79635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g11703ab62e4_0_2033"/>
          <p:cNvSpPr txBox="1">
            <a:spLocks noGrp="1"/>
          </p:cNvSpPr>
          <p:nvPr>
            <p:ph type="subTitle" idx="1"/>
          </p:nvPr>
        </p:nvSpPr>
        <p:spPr>
          <a:xfrm>
            <a:off x="5816190" y="3111015"/>
            <a:ext cx="6120600" cy="2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g11703ab62e4_0_203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g11703ab62e4_0_203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/>
          </a:p>
        </p:txBody>
      </p:sp>
      <p:sp>
        <p:nvSpPr>
          <p:cNvPr id="68" name="Google Shape;68;g11703ab62e4_0_20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47531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g11703ab62e4_0_1992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g11703ab62e4_0_1992"/>
          <p:cNvSpPr txBox="1">
            <a:spLocks noGrp="1"/>
          </p:cNvSpPr>
          <p:nvPr>
            <p:ph type="title"/>
          </p:nvPr>
        </p:nvSpPr>
        <p:spPr>
          <a:xfrm>
            <a:off x="680600" y="2743200"/>
            <a:ext cx="10830900" cy="103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1" name="Google Shape;21;g11703ab62e4_0_199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030472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1703ab62e4_0_1996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g11703ab62e4_0_1996"/>
          <p:cNvSpPr txBox="1">
            <a:spLocks noGrp="1"/>
          </p:cNvSpPr>
          <p:nvPr>
            <p:ph type="title"/>
          </p:nvPr>
        </p:nvSpPr>
        <p:spPr>
          <a:xfrm>
            <a:off x="415650" y="-15058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g11703ab62e4_0_1996"/>
          <p:cNvSpPr txBox="1">
            <a:spLocks noGrp="1"/>
          </p:cNvSpPr>
          <p:nvPr>
            <p:ph type="body" idx="1"/>
          </p:nvPr>
        </p:nvSpPr>
        <p:spPr>
          <a:xfrm>
            <a:off x="415600" y="820800"/>
            <a:ext cx="11360700" cy="580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g11703ab62e4_0_199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27" name="Google Shape;27;g11703ab62e4_0_1996"/>
          <p:cNvSpPr/>
          <p:nvPr/>
        </p:nvSpPr>
        <p:spPr>
          <a:xfrm>
            <a:off x="-50" y="7574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99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1703ab62e4_0_2001"/>
          <p:cNvSpPr txBox="1">
            <a:spLocks noGrp="1"/>
          </p:cNvSpPr>
          <p:nvPr>
            <p:ph type="title"/>
          </p:nvPr>
        </p:nvSpPr>
        <p:spPr>
          <a:xfrm>
            <a:off x="415650" y="482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g11703ab62e4_0_2001"/>
          <p:cNvSpPr txBox="1">
            <a:spLocks noGrp="1"/>
          </p:cNvSpPr>
          <p:nvPr>
            <p:ph type="body" idx="1"/>
          </p:nvPr>
        </p:nvSpPr>
        <p:spPr>
          <a:xfrm>
            <a:off x="415600" y="992000"/>
            <a:ext cx="5333100" cy="522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g11703ab62e4_0_2001"/>
          <p:cNvSpPr txBox="1">
            <a:spLocks noGrp="1"/>
          </p:cNvSpPr>
          <p:nvPr>
            <p:ph type="body" idx="2"/>
          </p:nvPr>
        </p:nvSpPr>
        <p:spPr>
          <a:xfrm>
            <a:off x="6443200" y="992000"/>
            <a:ext cx="5333100" cy="531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g11703ab62e4_0_200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33" name="Google Shape;33;g11703ab62e4_0_2001"/>
          <p:cNvSpPr/>
          <p:nvPr/>
        </p:nvSpPr>
        <p:spPr>
          <a:xfrm>
            <a:off x="-50" y="7574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76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1703ab62e4_0_2006"/>
          <p:cNvSpPr txBox="1">
            <a:spLocks noGrp="1"/>
          </p:cNvSpPr>
          <p:nvPr>
            <p:ph type="title"/>
          </p:nvPr>
        </p:nvSpPr>
        <p:spPr>
          <a:xfrm>
            <a:off x="415600" y="-16233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g11703ab62e4_0_200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37" name="Google Shape;37;g11703ab62e4_0_2006"/>
          <p:cNvSpPr/>
          <p:nvPr/>
        </p:nvSpPr>
        <p:spPr>
          <a:xfrm>
            <a:off x="-50" y="8336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50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1703ab62e4_0_2009"/>
          <p:cNvSpPr txBox="1">
            <a:spLocks noGrp="1"/>
          </p:cNvSpPr>
          <p:nvPr>
            <p:ph type="title"/>
          </p:nvPr>
        </p:nvSpPr>
        <p:spPr>
          <a:xfrm>
            <a:off x="415600" y="2074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g11703ab62e4_0_2009"/>
          <p:cNvSpPr txBox="1">
            <a:spLocks noGrp="1"/>
          </p:cNvSpPr>
          <p:nvPr>
            <p:ph type="body" idx="1"/>
          </p:nvPr>
        </p:nvSpPr>
        <p:spPr>
          <a:xfrm>
            <a:off x="415600" y="1360000"/>
            <a:ext cx="3744000" cy="4732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g11703ab62e4_0_200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42" name="Google Shape;42;g11703ab62e4_0_2009"/>
          <p:cNvSpPr/>
          <p:nvPr/>
        </p:nvSpPr>
        <p:spPr>
          <a:xfrm>
            <a:off x="-50" y="12146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42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1703ab62e4_0_2013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7301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g11703ab62e4_0_20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567693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1703ab62e4_0_2016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g11703ab62e4_0_2016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g11703ab62e4_0_2016"/>
          <p:cNvSpPr txBox="1">
            <a:spLocks noGrp="1"/>
          </p:cNvSpPr>
          <p:nvPr>
            <p:ph type="title"/>
          </p:nvPr>
        </p:nvSpPr>
        <p:spPr>
          <a:xfrm>
            <a:off x="354000" y="1607767"/>
            <a:ext cx="5393700" cy="2012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g11703ab62e4_0_2016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g11703ab62e4_0_2016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g11703ab62e4_0_20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76512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1703ab62e4_0_2023"/>
          <p:cNvSpPr txBox="1">
            <a:spLocks noGrp="1"/>
          </p:cNvSpPr>
          <p:nvPr>
            <p:ph type="body" idx="1"/>
          </p:nvPr>
        </p:nvSpPr>
        <p:spPr>
          <a:xfrm>
            <a:off x="415600" y="5649100"/>
            <a:ext cx="7998300" cy="79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g11703ab62e4_0_20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87091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1703ab62e4_0_198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1" name="Google Shape;11;g11703ab62e4_0_198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roxima Nova"/>
              <a:buChar char="●"/>
              <a:defRPr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●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●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2" name="Google Shape;12;g11703ab62e4_0_198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0691779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unsplash.com/s/photos/seattle?utm_source=unsplash&amp;utm_medium=referral&amp;utm_content=creditCopyText" TargetMode="External"/><Relationship Id="rId4" Type="http://schemas.openxmlformats.org/officeDocument/2006/relationships/hyperlink" Target="https://unsplash.com/@anekanta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mrcreasey@gmail.com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ity-of-seattle/sea-building-energy-benchmarking#2015-building-energy-benchmarking.csv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hyperlink" Target="https://www.energystar.gov/buildings/facility-owners-and-managers/existing-buildings/use-portfolio-manager/interpret-your-results/wha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0D56AA-0A28-47C2-87F4-B106E6862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8702"/>
            <a:ext cx="7074937" cy="3980181"/>
          </a:xfrm>
          <a:prstGeom prst="rect">
            <a:avLst/>
          </a:prstGeom>
        </p:spPr>
      </p:pic>
      <p:sp>
        <p:nvSpPr>
          <p:cNvPr id="79" name="Google Shape;79;p1"/>
          <p:cNvSpPr txBox="1">
            <a:spLocks noGrp="1"/>
          </p:cNvSpPr>
          <p:nvPr>
            <p:ph type="ctrTitle"/>
          </p:nvPr>
        </p:nvSpPr>
        <p:spPr>
          <a:xfrm>
            <a:off x="2074127" y="275034"/>
            <a:ext cx="9785717" cy="3707021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Anticipez les besoins en consommation électrique de bâtiments</a:t>
            </a:r>
          </a:p>
        </p:txBody>
      </p:sp>
      <p:sp>
        <p:nvSpPr>
          <p:cNvPr id="80" name="Google Shape;80;p1"/>
          <p:cNvSpPr txBox="1"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fr-FR" dirty="0"/>
              <a:t>Projet 4 du parcours </a:t>
            </a:r>
          </a:p>
          <a:p>
            <a:pPr lvl="0"/>
            <a:r>
              <a:rPr lang="fr-FR" dirty="0"/>
              <a:t>« Data Scientist » d’OpenClassrooms</a:t>
            </a:r>
          </a:p>
          <a:p>
            <a:pPr lvl="0"/>
            <a:endParaRPr lang="fr-FR" dirty="0"/>
          </a:p>
          <a:p>
            <a:pPr lvl="0"/>
            <a:r>
              <a:rPr lang="fr-FR" sz="4600" dirty="0"/>
              <a:t>Mark Creasey</a:t>
            </a:r>
          </a:p>
          <a:p>
            <a:pPr lvl="0"/>
            <a:endParaRPr lang="fr-FR" dirty="0"/>
          </a:p>
        </p:txBody>
      </p:sp>
      <p:sp>
        <p:nvSpPr>
          <p:cNvPr id="81" name="Google Shape;81;p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</a:t>
            </a:fld>
            <a:endParaRPr lang="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F4AE3-E2D9-4280-8390-B8A6425785A0}"/>
              </a:ext>
            </a:extLst>
          </p:cNvPr>
          <p:cNvSpPr txBox="1"/>
          <p:nvPr/>
        </p:nvSpPr>
        <p:spPr>
          <a:xfrm>
            <a:off x="0" y="6611517"/>
            <a:ext cx="26539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Photo by </a:t>
            </a:r>
            <a:r>
              <a:rPr lang="en-US" sz="1100" dirty="0" err="1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Varadh</a:t>
            </a:r>
            <a:r>
              <a:rPr lang="en-US" sz="1100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Jain</a:t>
            </a:r>
            <a:r>
              <a:rPr lang="en-US" sz="1100" dirty="0">
                <a:solidFill>
                  <a:schemeClr val="accent3"/>
                </a:solidFill>
              </a:rPr>
              <a:t> on </a:t>
            </a:r>
            <a:r>
              <a:rPr lang="en-US" sz="1100" dirty="0" err="1">
                <a:solidFill>
                  <a:schemeClr val="accent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fr-FR" sz="11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24B5A8-843C-4DF4-8FBE-9A6642C15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5750"/>
            <a:ext cx="6343021" cy="5872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0C7719-048B-4AA4-B909-E2E576B45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352" y="1176543"/>
            <a:ext cx="6841604" cy="3450140"/>
          </a:xfrm>
          <a:prstGeom prst="rect">
            <a:avLst/>
          </a:prstGeom>
        </p:spPr>
      </p:pic>
      <p:sp>
        <p:nvSpPr>
          <p:cNvPr id="207" name="Google Shape;207;p1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Analyse Exploratoire – Colinéarités entre colonnes</a:t>
            </a:r>
          </a:p>
        </p:txBody>
      </p:sp>
      <p:sp>
        <p:nvSpPr>
          <p:cNvPr id="209" name="Google Shape;209;p10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10</a:t>
            </a:fld>
            <a:endParaRPr lang="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D98E03-0660-4F2B-9243-E41C7159A8B1}"/>
              </a:ext>
            </a:extLst>
          </p:cNvPr>
          <p:cNvSpPr/>
          <p:nvPr/>
        </p:nvSpPr>
        <p:spPr>
          <a:xfrm>
            <a:off x="2123294" y="2174488"/>
            <a:ext cx="1048216" cy="101476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6FC85A-8E3B-437D-87AD-B51B7FA2C99E}"/>
              </a:ext>
            </a:extLst>
          </p:cNvPr>
          <p:cNvSpPr/>
          <p:nvPr/>
        </p:nvSpPr>
        <p:spPr>
          <a:xfrm>
            <a:off x="501806" y="3956387"/>
            <a:ext cx="4538546" cy="537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320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Analyse Exploratoire – Catégories sont importantes</a:t>
            </a:r>
          </a:p>
        </p:txBody>
      </p:sp>
      <p:sp>
        <p:nvSpPr>
          <p:cNvPr id="209" name="Google Shape;209;p10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11</a:t>
            </a:fld>
            <a:endParaRPr lang="f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5EA0150-CDBF-4DD2-A618-A96D9D8D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27" y="1639229"/>
            <a:ext cx="11141914" cy="40946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03 </a:t>
            </a:r>
            <a:r>
              <a:rPr lang="fr-FR" dirty="0" err="1"/>
              <a:t>Feature</a:t>
            </a:r>
            <a:r>
              <a:rPr lang="fr-FR" dirty="0"/>
              <a:t> Engineering</a:t>
            </a:r>
          </a:p>
        </p:txBody>
      </p:sp>
      <p:sp>
        <p:nvSpPr>
          <p:cNvPr id="222" name="Google Shape;222;p1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12</a:t>
            </a:fld>
            <a:endParaRPr lang="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Réduction de la dimensionnalité des catégories existants :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EA1ECBB-2FEA-4565-8A8B-8FF668EE1E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2E2D875-8C43-42BB-9B5F-2C7C690EF1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107950" indent="0" algn="ctr">
              <a:buNone/>
            </a:pPr>
            <a:r>
              <a:rPr lang="fr-FR" sz="2800" dirty="0">
                <a:sym typeface="Wingdings" panose="05000000000000000000" pitchFamily="2" charset="2"/>
              </a:rPr>
              <a:t>De 55 à 10 </a:t>
            </a:r>
          </a:p>
          <a:p>
            <a:pPr marL="107950" indent="0" algn="ctr">
              <a:buNone/>
            </a:pPr>
            <a:r>
              <a:rPr lang="fr-FR" sz="2800" dirty="0" err="1">
                <a:sym typeface="Wingdings" panose="05000000000000000000" pitchFamily="2" charset="2"/>
              </a:rPr>
              <a:t>PropertyUseType</a:t>
            </a:r>
            <a:endParaRPr lang="fr-FR" sz="2800" dirty="0"/>
          </a:p>
        </p:txBody>
      </p:sp>
      <p:sp>
        <p:nvSpPr>
          <p:cNvPr id="231" name="Google Shape;231;p1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13</a:t>
            </a:fld>
            <a:endParaRPr lang="fr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14AEB9C-F0DD-44B1-9992-F1C0A7048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4122"/>
            <a:ext cx="6336979" cy="5923878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F19D1F2-E19F-4E9C-866A-442552FA0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00989"/>
            <a:ext cx="5841270" cy="382222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Nouvelles variables non colinéaires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35536F-3552-4D80-A7BA-11BA846B4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/>
              <a:t>Superficie par étage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3EEF08-11F1-4CEC-A675-A82729624E8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329360" y="905522"/>
            <a:ext cx="5333100" cy="5312100"/>
          </a:xfrm>
        </p:spPr>
        <p:txBody>
          <a:bodyPr/>
          <a:lstStyle/>
          <a:p>
            <a:pPr marL="107950" indent="0">
              <a:buNone/>
            </a:pPr>
            <a:r>
              <a:rPr lang="fr-FR" b="1" dirty="0"/>
              <a:t>Age du bâtiment</a:t>
            </a:r>
          </a:p>
          <a:p>
            <a:r>
              <a:rPr lang="fr-FR" dirty="0"/>
              <a:t>Consommation énergétique est plus bas pour bâtiments &lt;20 ans et &gt;80 ans</a:t>
            </a:r>
          </a:p>
          <a:p>
            <a:endParaRPr lang="fr-FR" dirty="0"/>
          </a:p>
        </p:txBody>
      </p:sp>
      <p:sp>
        <p:nvSpPr>
          <p:cNvPr id="239" name="Google Shape;239;p1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14</a:t>
            </a:fld>
            <a:endParaRPr lang="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6608F-5881-4714-9C84-D81945511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06" y="2384617"/>
            <a:ext cx="5336265" cy="401331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168F6A0B-10E6-43CE-9471-CD9D578ED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17" y="2636233"/>
            <a:ext cx="4394193" cy="36751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Reduction de dimensionalité de location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35536F-3552-4D80-A7BA-11BA846B4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b="1" dirty="0"/>
              <a:t>Distance de centre ville</a:t>
            </a:r>
          </a:p>
          <a:p>
            <a:r>
              <a:rPr lang="fr-FR" dirty="0"/>
              <a:t>Proxy pour zip code</a:t>
            </a:r>
          </a:p>
          <a:p>
            <a:r>
              <a:rPr lang="fr-FR" dirty="0"/>
              <a:t>Proxy pour densité des bâtiments</a:t>
            </a:r>
          </a:p>
        </p:txBody>
      </p:sp>
      <p:sp>
        <p:nvSpPr>
          <p:cNvPr id="239" name="Google Shape;239;p1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15</a:t>
            </a:fld>
            <a:endParaRPr lang="fr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02528AA-E9EC-40C1-B3AF-444E68ED0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97" y="2410370"/>
            <a:ext cx="3916295" cy="40696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62B803-975F-4A04-B077-93086E428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029" y="2363508"/>
            <a:ext cx="2872028" cy="395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2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616CF9-2DF8-4145-A799-90227104B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Préprocessing</a:t>
            </a:r>
            <a:r>
              <a:rPr lang="fr-FR" dirty="0"/>
              <a:t> / </a:t>
            </a:r>
            <a:r>
              <a:rPr lang="fr-FR" dirty="0" err="1"/>
              <a:t>Feature</a:t>
            </a:r>
            <a:r>
              <a:rPr lang="fr-FR" dirty="0"/>
              <a:t> Sélection</a:t>
            </a:r>
          </a:p>
        </p:txBody>
      </p:sp>
      <p:sp>
        <p:nvSpPr>
          <p:cNvPr id="245" name="Google Shape;245;p1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16</a:t>
            </a:fld>
            <a:endParaRPr lang="f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Pre-</a:t>
            </a:r>
            <a:r>
              <a:rPr lang="fr-FR" dirty="0" err="1"/>
              <a:t>processing</a:t>
            </a:r>
            <a:r>
              <a:rPr lang="fr-FR" dirty="0"/>
              <a:t> des données - Transformations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65D72-7254-4E90-A382-0EFC48F24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1CECF-B3C2-4DE8-B1EF-214FFCAA95F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107950" indent="0">
              <a:buNone/>
            </a:pPr>
            <a:r>
              <a:rPr lang="fr-FR" sz="3600" dirty="0"/>
              <a:t>Transformation</a:t>
            </a:r>
          </a:p>
          <a:p>
            <a:r>
              <a:rPr lang="fr-FR" sz="3600" dirty="0"/>
              <a:t>des variables X</a:t>
            </a:r>
          </a:p>
          <a:p>
            <a:r>
              <a:rPr lang="fr-FR" sz="3600" dirty="0"/>
              <a:t>des cibles Y</a:t>
            </a:r>
          </a:p>
        </p:txBody>
      </p:sp>
      <p:sp>
        <p:nvSpPr>
          <p:cNvPr id="252" name="Google Shape;252;p16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17</a:t>
            </a:fld>
            <a:endParaRPr lang="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C049E9-4162-47A4-886E-A04AE5F08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54" y="4573859"/>
            <a:ext cx="4520042" cy="1730241"/>
          </a:xfrm>
          <a:prstGeom prst="rect">
            <a:avLst/>
          </a:prstGeom>
        </p:spPr>
      </p:pic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387CC43A-206E-40CF-B281-949C04476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436" y="3831489"/>
            <a:ext cx="5634874" cy="2910833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1EF02E00-89A6-4318-9F85-CAC93E4BD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90" y="921514"/>
            <a:ext cx="6111771" cy="318356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Pre-</a:t>
            </a:r>
            <a:r>
              <a:rPr lang="fr-FR" dirty="0" err="1"/>
              <a:t>processing</a:t>
            </a:r>
            <a:r>
              <a:rPr lang="fr-FR" dirty="0"/>
              <a:t> des données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A65D72-7254-4E90-A382-0EFC48F24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dirty="0"/>
              <a:t>De plus simple 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1CECF-B3C2-4DE8-B1EF-214FFCAA95F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r>
              <a:rPr lang="fr-FR" dirty="0"/>
              <a:t>… a plus complexe</a:t>
            </a:r>
          </a:p>
        </p:txBody>
      </p:sp>
      <p:sp>
        <p:nvSpPr>
          <p:cNvPr id="252" name="Google Shape;252;p16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18</a:t>
            </a:fld>
            <a:endParaRPr lang="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A5EF4C-1B3A-469C-8AD2-BA2A00D89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12" y="1455824"/>
            <a:ext cx="3255332" cy="2482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2FCEC-DEAD-48B5-8DE3-E82A6450F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245" y="3145424"/>
            <a:ext cx="7146216" cy="294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732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Techniques de sélection des « </a:t>
            </a:r>
            <a:r>
              <a:rPr lang="fr-FR" dirty="0" err="1"/>
              <a:t>features</a:t>
            </a:r>
            <a:r>
              <a:rPr lang="fr-FR" dirty="0"/>
              <a:t> » utilisés</a:t>
            </a:r>
          </a:p>
        </p:txBody>
      </p:sp>
      <p:sp>
        <p:nvSpPr>
          <p:cNvPr id="259" name="Google Shape;259;p17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7950" lvl="0" indent="0">
              <a:buNone/>
            </a:pPr>
            <a:r>
              <a:rPr lang="fr-FR" sz="3900" dirty="0" err="1"/>
              <a:t>Filter</a:t>
            </a:r>
            <a:r>
              <a:rPr lang="fr-FR" sz="3900" dirty="0"/>
              <a:t> </a:t>
            </a:r>
          </a:p>
          <a:p>
            <a:pPr marL="107950" lvl="0" indent="0">
              <a:buNone/>
            </a:pPr>
            <a:r>
              <a:rPr lang="fr-FR" dirty="0"/>
              <a:t>(</a:t>
            </a:r>
            <a:r>
              <a:rPr lang="fr-FR" dirty="0" err="1"/>
              <a:t>pre-processing</a:t>
            </a:r>
            <a:r>
              <a:rPr lang="fr-FR" dirty="0"/>
              <a:t>)</a:t>
            </a:r>
          </a:p>
          <a:p>
            <a:pPr marL="107950" lvl="0" indent="0">
              <a:buNone/>
            </a:pPr>
            <a:r>
              <a:rPr lang="fr-FR" dirty="0"/>
              <a:t>utilise des indicateurs statistiques</a:t>
            </a:r>
          </a:p>
          <a:p>
            <a:pPr marL="107950" lvl="0" indent="0">
              <a:buNone/>
            </a:pPr>
            <a:r>
              <a:rPr lang="fr-FR" dirty="0"/>
              <a:t>est rapide</a:t>
            </a:r>
          </a:p>
          <a:p>
            <a:pPr lvl="0"/>
            <a:endParaRPr lang="fr-FR" dirty="0"/>
          </a:p>
          <a:p>
            <a:pPr marL="107950" lvl="0" indent="0">
              <a:buNone/>
            </a:pPr>
            <a:r>
              <a:rPr lang="fr-FR" sz="2200" dirty="0"/>
              <a:t>Entre variables numériques:</a:t>
            </a:r>
          </a:p>
          <a:p>
            <a:pPr lvl="0"/>
            <a:r>
              <a:rPr lang="fr-FR" dirty="0"/>
              <a:t>Variance Inflation Factor</a:t>
            </a:r>
          </a:p>
          <a:p>
            <a:pPr lvl="0"/>
            <a:r>
              <a:rPr lang="fr-FR" dirty="0"/>
              <a:t>Pearson Corrélation </a:t>
            </a:r>
          </a:p>
          <a:p>
            <a:pPr lvl="0"/>
            <a:endParaRPr lang="fr-FR" dirty="0"/>
          </a:p>
          <a:p>
            <a:pPr marL="107950" lvl="0" indent="0">
              <a:buNone/>
            </a:pPr>
            <a:endParaRPr lang="fr-FR" dirty="0"/>
          </a:p>
          <a:p>
            <a:pPr marL="107950" lvl="0" indent="0">
              <a:buNone/>
            </a:pPr>
            <a:r>
              <a:rPr lang="fr-FR" sz="2400" dirty="0"/>
              <a:t>Entre variables catégoriques</a:t>
            </a:r>
          </a:p>
          <a:p>
            <a:pPr lvl="0"/>
            <a:r>
              <a:rPr lang="fr-FR" dirty="0" err="1"/>
              <a:t>Cramer’s</a:t>
            </a:r>
            <a:r>
              <a:rPr lang="fr-FR" dirty="0"/>
              <a:t> V (Chi-</a:t>
            </a:r>
            <a:r>
              <a:rPr lang="fr-FR" dirty="0" err="1"/>
              <a:t>squared</a:t>
            </a:r>
            <a:r>
              <a:rPr lang="fr-FR" dirty="0"/>
              <a:t>)</a:t>
            </a:r>
          </a:p>
          <a:p>
            <a:pPr lvl="0"/>
            <a:r>
              <a:rPr lang="fr-FR" dirty="0" err="1"/>
              <a:t>Thiel’s</a:t>
            </a:r>
            <a:r>
              <a:rPr lang="fr-FR" dirty="0"/>
              <a:t> U (Entropie conditionnel)</a:t>
            </a:r>
          </a:p>
        </p:txBody>
      </p:sp>
      <p:sp>
        <p:nvSpPr>
          <p:cNvPr id="260" name="Google Shape;260;p17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lvl="0" indent="0">
              <a:buNone/>
            </a:pPr>
            <a:r>
              <a:rPr lang="fr-FR" sz="3600" dirty="0"/>
              <a:t>Embedded </a:t>
            </a:r>
          </a:p>
          <a:p>
            <a:pPr marL="107950" lvl="0" indent="0">
              <a:buNone/>
            </a:pPr>
            <a:r>
              <a:rPr lang="fr-FR" dirty="0"/>
              <a:t>(sélection par le modèle)</a:t>
            </a:r>
          </a:p>
          <a:p>
            <a:pPr lvl="0"/>
            <a:r>
              <a:rPr lang="fr-FR" dirty="0"/>
              <a:t>L1 régularisation (Lasso,</a:t>
            </a:r>
          </a:p>
          <a:p>
            <a:pPr lvl="0"/>
            <a:r>
              <a:rPr lang="fr-FR" dirty="0"/>
              <a:t>L2 régularisation (Ridge)</a:t>
            </a:r>
          </a:p>
          <a:p>
            <a:pPr lvl="0"/>
            <a:r>
              <a:rPr lang="fr-FR" dirty="0" err="1"/>
              <a:t>Feature</a:t>
            </a:r>
            <a:r>
              <a:rPr lang="fr-FR" dirty="0"/>
              <a:t> importance (arbres de décision)</a:t>
            </a:r>
          </a:p>
          <a:p>
            <a:pPr lvl="0"/>
            <a:endParaRPr lang="fr-FR" dirty="0"/>
          </a:p>
          <a:p>
            <a:pPr marL="107950" lvl="0" indent="0">
              <a:buNone/>
            </a:pPr>
            <a:r>
              <a:rPr lang="fr-FR" sz="3600" dirty="0" err="1"/>
              <a:t>Wrapper</a:t>
            </a:r>
            <a:r>
              <a:rPr lang="fr-FR" sz="3600" dirty="0"/>
              <a:t> </a:t>
            </a:r>
          </a:p>
          <a:p>
            <a:pPr marL="107950" lvl="0" indent="0">
              <a:buNone/>
            </a:pPr>
            <a:r>
              <a:rPr lang="fr-FR" dirty="0"/>
              <a:t>(sélection pendant l’entrainement)</a:t>
            </a:r>
          </a:p>
          <a:p>
            <a:r>
              <a:rPr lang="fr-FR" dirty="0" err="1"/>
              <a:t>KBestFeatures</a:t>
            </a:r>
            <a:endParaRPr lang="fr-FR" dirty="0"/>
          </a:p>
          <a:p>
            <a:pPr lvl="0"/>
            <a:r>
              <a:rPr lang="fr-FR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Recursive</a:t>
            </a:r>
            <a:r>
              <a:rPr lang="fr-FR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fr-FR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Feature</a:t>
            </a:r>
            <a:r>
              <a:rPr lang="fr-FR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Elimination (RFE)</a:t>
            </a:r>
          </a:p>
          <a:p>
            <a:pPr lvl="0"/>
            <a:endParaRPr lang="fr-FR" dirty="0"/>
          </a:p>
        </p:txBody>
      </p:sp>
      <p:sp>
        <p:nvSpPr>
          <p:cNvPr id="261" name="Google Shape;261;p1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19</a:t>
            </a:fld>
            <a:endParaRPr lang="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dirty="0"/>
              <a:t>Sommaire</a:t>
            </a:r>
            <a:endParaRPr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15600" y="1233714"/>
            <a:ext cx="11360800" cy="522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52396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2800" dirty="0">
                <a:latin typeface="Montserrat"/>
                <a:ea typeface="Montserrat"/>
                <a:cs typeface="Montserrat"/>
                <a:sym typeface="Montserrat"/>
              </a:rPr>
              <a:t>01 Présentation de la problématique</a:t>
            </a:r>
            <a:endParaRPr dirty="0"/>
          </a:p>
          <a:p>
            <a:pPr marL="152396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2800" dirty="0">
                <a:latin typeface="Montserrat"/>
                <a:ea typeface="Montserrat"/>
                <a:cs typeface="Montserrat"/>
                <a:sym typeface="Montserrat"/>
              </a:rPr>
              <a:t>02 Nettoyage et analyse exploratoire</a:t>
            </a:r>
            <a:endParaRPr dirty="0"/>
          </a:p>
          <a:p>
            <a:pPr marL="152396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2800" dirty="0">
                <a:latin typeface="Montserrat"/>
                <a:ea typeface="Montserrat"/>
                <a:cs typeface="Montserrat"/>
                <a:sym typeface="Montserrat"/>
              </a:rPr>
              <a:t>03 Feature Engineering</a:t>
            </a:r>
            <a:endParaRPr sz="2800" b="0" i="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152396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2800" b="0" i="0" dirty="0">
                <a:latin typeface="Montserrat"/>
                <a:ea typeface="Montserrat"/>
                <a:cs typeface="Montserrat"/>
                <a:sym typeface="Montserrat"/>
              </a:rPr>
              <a:t>04 Modélisation effectuées</a:t>
            </a:r>
            <a:endParaRPr dirty="0"/>
          </a:p>
          <a:p>
            <a:pPr marL="152396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2800" b="0" i="0" dirty="0">
                <a:latin typeface="Montserrat"/>
                <a:ea typeface="Montserrat"/>
                <a:cs typeface="Montserrat"/>
                <a:sym typeface="Montserrat"/>
              </a:rPr>
              <a:t>05 Modèle final sélectionné</a:t>
            </a:r>
          </a:p>
          <a:p>
            <a:pPr marL="152396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2800" dirty="0">
                <a:latin typeface="Montserrat"/>
                <a:sym typeface="Montserrat"/>
              </a:rPr>
              <a:t>06 Conclusion</a:t>
            </a:r>
            <a:endParaRPr dirty="0"/>
          </a:p>
          <a:p>
            <a:pPr marL="609585" lvl="0" indent="-342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/>
              <a:t>Pourquoi sélectionner les « features »</a:t>
            </a:r>
          </a:p>
        </p:txBody>
      </p:sp>
      <p:sp>
        <p:nvSpPr>
          <p:cNvPr id="268" name="Google Shape;268;p18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200000"/>
              </a:lnSpc>
            </a:pPr>
            <a:r>
              <a:rPr lang="fr-FR" dirty="0"/>
              <a:t>Simplification de la modèle (plus facile d’interpreter)</a:t>
            </a:r>
          </a:p>
          <a:p>
            <a:pPr lvl="0">
              <a:lnSpc>
                <a:spcPct val="200000"/>
              </a:lnSpc>
            </a:pPr>
            <a:r>
              <a:rPr lang="fr-FR" dirty="0"/>
              <a:t>Amélioration de la confiance de prévision</a:t>
            </a:r>
          </a:p>
          <a:p>
            <a:pPr lvl="0">
              <a:lnSpc>
                <a:spcPct val="200000"/>
              </a:lnSpc>
            </a:pPr>
            <a:r>
              <a:rPr lang="fr-FR" dirty="0"/>
              <a:t>Réduction de risque d‘overfit’ (high variance)</a:t>
            </a:r>
          </a:p>
          <a:p>
            <a:pPr lvl="0">
              <a:lnSpc>
                <a:spcPct val="200000"/>
              </a:lnSpc>
            </a:pPr>
            <a:r>
              <a:rPr lang="fr-FR" dirty="0"/>
              <a:t>Accélerer le temps d’entrainement</a:t>
            </a:r>
          </a:p>
          <a:p>
            <a:pPr lvl="0"/>
            <a:endParaRPr lang="fr-FR" dirty="0"/>
          </a:p>
        </p:txBody>
      </p:sp>
      <p:sp>
        <p:nvSpPr>
          <p:cNvPr id="269" name="Google Shape;269;p18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20</a:t>
            </a:fld>
            <a:endParaRPr lang="f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7C306-9807-42F5-B4EE-D4C9653C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Feature</a:t>
            </a:r>
            <a:r>
              <a:rPr lang="fr-FR" dirty="0"/>
              <a:t> sélection par corrélations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3FE20-4188-4EAA-BF89-815DBE71C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21</a:t>
            </a:fld>
            <a:endParaRPr lang="fr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31D8E2E-A01A-47BC-80A9-BB48BB425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678" y="1439621"/>
            <a:ext cx="5282586" cy="5040351"/>
          </a:xfrm>
          <a:prstGeom prst="rect">
            <a:avLst/>
          </a:prstGeom>
        </p:spPr>
      </p:pic>
      <p:pic>
        <p:nvPicPr>
          <p:cNvPr id="12" name="Picture 11" descr="Chart, waterfall chart&#10;&#10;Description automatically generated">
            <a:extLst>
              <a:ext uri="{FF2B5EF4-FFF2-40B4-BE49-F238E27FC236}">
                <a16:creationId xmlns:a16="http://schemas.microsoft.com/office/drawing/2014/main" id="{935D7A34-4BF8-4A38-A15B-079102BBC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35" y="1038176"/>
            <a:ext cx="6430043" cy="58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45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b="0" i="0">
                <a:latin typeface="Montserrat"/>
                <a:ea typeface="Montserrat"/>
                <a:cs typeface="Montserrat"/>
                <a:sym typeface="Montserrat"/>
              </a:rPr>
              <a:t>04. Modélisation effectuées</a:t>
            </a:r>
            <a:endParaRPr/>
          </a:p>
        </p:txBody>
      </p:sp>
      <p:sp>
        <p:nvSpPr>
          <p:cNvPr id="275" name="Google Shape;275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Modèles linéaires : Emissions CO2</a:t>
            </a:r>
            <a:br>
              <a:rPr lang="fr-FR" dirty="0"/>
            </a:b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90B864-580F-477E-BFE3-893ED7602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sz="2800" dirty="0"/>
              <a:t>X vs Y </a:t>
            </a:r>
          </a:p>
          <a:p>
            <a:r>
              <a:rPr lang="fr-FR" dirty="0">
                <a:highlight>
                  <a:srgbClr val="FFFF00"/>
                </a:highlight>
              </a:rPr>
              <a:t>R2 =  0.0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10F3E5-D784-418E-9BD8-8AF31CDE1E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sz="2800" dirty="0"/>
              <a:t>Log X vs log Y</a:t>
            </a:r>
          </a:p>
          <a:p>
            <a:r>
              <a:rPr lang="fr-FR" dirty="0">
                <a:highlight>
                  <a:srgbClr val="FFFF00"/>
                </a:highlight>
              </a:rPr>
              <a:t>R2 = 0.59</a:t>
            </a:r>
          </a:p>
        </p:txBody>
      </p:sp>
      <p:sp>
        <p:nvSpPr>
          <p:cNvPr id="297" name="Google Shape;297;p2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23</a:t>
            </a:fld>
            <a:endParaRPr lang="fr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7121084-1C50-444D-BA80-C3493653C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90" y="2372091"/>
            <a:ext cx="5472056" cy="4188487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D78CACE-0370-4B06-962C-435AEF94F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785" y="2244311"/>
            <a:ext cx="5805930" cy="44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15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Modèles linéaires : Consommation Energétique</a:t>
            </a:r>
            <a:br>
              <a:rPr lang="fr-FR" dirty="0"/>
            </a:b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90B864-580F-477E-BFE3-893ED7602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sz="2800" dirty="0"/>
              <a:t>X vs Y </a:t>
            </a:r>
          </a:p>
          <a:p>
            <a:r>
              <a:rPr lang="fr-FR" dirty="0">
                <a:highlight>
                  <a:srgbClr val="FFFF00"/>
                </a:highlight>
              </a:rPr>
              <a:t>R2 =  0.34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10F3E5-D784-418E-9BD8-8AF31CDE1E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sz="2800" dirty="0"/>
              <a:t>Log X vs log Y</a:t>
            </a:r>
          </a:p>
          <a:p>
            <a:r>
              <a:rPr lang="fr-FR" dirty="0">
                <a:highlight>
                  <a:srgbClr val="FFFF00"/>
                </a:highlight>
              </a:rPr>
              <a:t>R2 = 0.69</a:t>
            </a:r>
          </a:p>
        </p:txBody>
      </p:sp>
      <p:sp>
        <p:nvSpPr>
          <p:cNvPr id="297" name="Google Shape;297;p2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24</a:t>
            </a:fld>
            <a:endParaRPr lang="fr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BA9410C-BDFC-4FE1-BC7C-872DD613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90" y="2291485"/>
            <a:ext cx="5472056" cy="4188487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D3A58998-4186-49E8-B9BE-2B9BBE92B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6592" y="2209446"/>
            <a:ext cx="5971718" cy="45709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Régularisation L2 (Ridge) et L1 (Lasso)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A7A9272-505C-4CBF-A92A-B26513073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sz="2800" dirty="0"/>
              <a:t>Custom X vs log Y</a:t>
            </a:r>
          </a:p>
          <a:p>
            <a:r>
              <a:rPr lang="fr-FR" dirty="0">
                <a:highlight>
                  <a:srgbClr val="FFFF00"/>
                </a:highlight>
              </a:rPr>
              <a:t>R2 = 0.63</a:t>
            </a:r>
          </a:p>
          <a:p>
            <a:endParaRPr lang="fr-FR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933C3E9-E714-41AB-A7C4-E926320E4F2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107950" indent="0">
              <a:buNone/>
            </a:pPr>
            <a:r>
              <a:rPr lang="fr-FR" sz="2800" dirty="0" err="1"/>
              <a:t>Feature</a:t>
            </a:r>
            <a:r>
              <a:rPr lang="fr-FR" sz="2800" dirty="0"/>
              <a:t> Importance</a:t>
            </a:r>
          </a:p>
        </p:txBody>
      </p:sp>
      <p:sp>
        <p:nvSpPr>
          <p:cNvPr id="323" name="Google Shape;323;p2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25</a:t>
            </a:fld>
            <a:endParaRPr lang="f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78209D-F81A-4063-9F3C-83ED4146E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819" y="2611005"/>
            <a:ext cx="6122491" cy="32549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FE5A6A-847A-4B74-8DEB-45452D5E6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40" y="2083700"/>
            <a:ext cx="5400769" cy="413392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Modèles non-linéaires (SVR, Kernel Ridge)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739B1A-A586-4543-A1EB-EAD58F0B6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sz="2800" dirty="0"/>
              <a:t>Log X vs log Y</a:t>
            </a:r>
          </a:p>
          <a:p>
            <a:r>
              <a:rPr lang="fr-FR" dirty="0">
                <a:highlight>
                  <a:srgbClr val="FFFF00"/>
                </a:highlight>
              </a:rPr>
              <a:t>R2 = 0.80</a:t>
            </a:r>
          </a:p>
          <a:p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F8970-6C81-42D8-92D3-74606E15338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sz="2800" dirty="0" err="1"/>
              <a:t>Feature</a:t>
            </a:r>
            <a:r>
              <a:rPr lang="fr-FR" sz="2800" dirty="0"/>
              <a:t> Importance</a:t>
            </a:r>
            <a:endParaRPr lang="fr-FR" sz="2000" dirty="0"/>
          </a:p>
          <a:p>
            <a:endParaRPr lang="fr-FR" dirty="0"/>
          </a:p>
        </p:txBody>
      </p:sp>
      <p:sp>
        <p:nvSpPr>
          <p:cNvPr id="329" name="Google Shape;329;p2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26</a:t>
            </a:fld>
            <a:endParaRPr lang="fr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0827C5B-059E-47FF-9D85-68626F9EC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83" y="2009286"/>
            <a:ext cx="5541417" cy="4241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1E1FAD-006A-4264-81A1-2DC82E3D1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017" y="2537482"/>
            <a:ext cx="5932310" cy="313123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5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Modèles ensemblistes (</a:t>
            </a:r>
            <a:r>
              <a:rPr lang="fr-FR" dirty="0" err="1"/>
              <a:t>RandomForest</a:t>
            </a:r>
            <a:r>
              <a:rPr lang="fr-FR" dirty="0"/>
              <a:t>, Bagging)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739B1A-A586-4543-A1EB-EAD58F0B6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sz="2800" dirty="0"/>
              <a:t>Log X vs log Y</a:t>
            </a:r>
          </a:p>
          <a:p>
            <a:r>
              <a:rPr lang="fr-FR" dirty="0">
                <a:highlight>
                  <a:srgbClr val="FFFF00"/>
                </a:highlight>
              </a:rPr>
              <a:t>R2 = 0.77</a:t>
            </a:r>
          </a:p>
          <a:p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F8970-6C81-42D8-92D3-74606E15338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sz="2800" dirty="0" err="1"/>
              <a:t>Feature</a:t>
            </a:r>
            <a:r>
              <a:rPr lang="fr-FR" sz="2800" dirty="0"/>
              <a:t> Importance</a:t>
            </a:r>
            <a:endParaRPr lang="fr-FR" sz="2000" dirty="0"/>
          </a:p>
          <a:p>
            <a:endParaRPr lang="fr-FR" dirty="0"/>
          </a:p>
        </p:txBody>
      </p:sp>
      <p:sp>
        <p:nvSpPr>
          <p:cNvPr id="329" name="Google Shape;329;p2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27</a:t>
            </a:fld>
            <a:endParaRPr lang="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D02C33-E70A-442A-9358-99690A60F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200" y="2951170"/>
            <a:ext cx="5585110" cy="2969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45CF0C-7C92-489E-9942-A997ACC8A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90" y="2103415"/>
            <a:ext cx="6060507" cy="463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22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b="0" i="0">
                <a:latin typeface="Montserrat"/>
                <a:ea typeface="Montserrat"/>
                <a:cs typeface="Montserrat"/>
                <a:sym typeface="Montserrat"/>
              </a:rPr>
              <a:t>05 Le modèle final sélectionné</a:t>
            </a:r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Comparaison des modèles – Consommation Energétique</a:t>
            </a:r>
          </a:p>
        </p:txBody>
      </p:sp>
      <p:sp>
        <p:nvSpPr>
          <p:cNvPr id="360" name="Google Shape;360;p28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29</a:t>
            </a:fld>
            <a:endParaRPr lang="fr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6A90B66-2D35-4041-8337-5E4C1BE25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34" y="939701"/>
            <a:ext cx="7793427" cy="3182316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203F92AA-F8FD-43AA-8E3F-107798C77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985" y="3983849"/>
            <a:ext cx="6345795" cy="287415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BE24F3-1582-4D66-87A5-5DCBABAD5A8F}"/>
              </a:ext>
            </a:extLst>
          </p:cNvPr>
          <p:cNvCxnSpPr/>
          <p:nvPr/>
        </p:nvCxnSpPr>
        <p:spPr>
          <a:xfrm>
            <a:off x="4449336" y="3200403"/>
            <a:ext cx="0" cy="45720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7826E5-4975-4A1F-8816-E2D9D38A72FB}"/>
              </a:ext>
            </a:extLst>
          </p:cNvPr>
          <p:cNvCxnSpPr/>
          <p:nvPr/>
        </p:nvCxnSpPr>
        <p:spPr>
          <a:xfrm>
            <a:off x="4936274" y="3016405"/>
            <a:ext cx="0" cy="45720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70B3F7-C4A9-426D-A1C7-181616C65FDE}"/>
              </a:ext>
            </a:extLst>
          </p:cNvPr>
          <p:cNvCxnSpPr>
            <a:cxnSpLocks/>
          </p:cNvCxnSpPr>
          <p:nvPr/>
        </p:nvCxnSpPr>
        <p:spPr>
          <a:xfrm>
            <a:off x="9318702" y="4256049"/>
            <a:ext cx="0" cy="561278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01 Présentation de la problématique</a:t>
            </a:r>
          </a:p>
        </p:txBody>
      </p:sp>
      <p:sp>
        <p:nvSpPr>
          <p:cNvPr id="94" name="Google Shape;94;p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</a:t>
            </a:fld>
            <a:endParaRPr lang="f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Comparaison des modèles – Scores</a:t>
            </a:r>
          </a:p>
        </p:txBody>
      </p:sp>
      <p:sp>
        <p:nvSpPr>
          <p:cNvPr id="360" name="Google Shape;360;p28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30</a:t>
            </a:fld>
            <a:endParaRPr lang="fr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597FD7E0-E1C3-432B-8C3F-C8AB82136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90" y="991655"/>
            <a:ext cx="5155555" cy="5955555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13DE621D-5907-44D5-AA5B-3A432EAAC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245" y="902444"/>
            <a:ext cx="5079365" cy="595555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3CC6E8-17CB-4DD1-B897-BE3519BC2002}"/>
              </a:ext>
            </a:extLst>
          </p:cNvPr>
          <p:cNvCxnSpPr>
            <a:cxnSpLocks/>
          </p:cNvCxnSpPr>
          <p:nvPr/>
        </p:nvCxnSpPr>
        <p:spPr>
          <a:xfrm>
            <a:off x="3802565" y="4226313"/>
            <a:ext cx="936702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C9AD6E-3236-4E52-9FA8-FE15D6635657}"/>
              </a:ext>
            </a:extLst>
          </p:cNvPr>
          <p:cNvCxnSpPr>
            <a:cxnSpLocks/>
          </p:cNvCxnSpPr>
          <p:nvPr/>
        </p:nvCxnSpPr>
        <p:spPr>
          <a:xfrm>
            <a:off x="9642088" y="4144538"/>
            <a:ext cx="936702" cy="0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269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Comparaison des modèles – Temps </a:t>
            </a:r>
          </a:p>
        </p:txBody>
      </p:sp>
      <p:sp>
        <p:nvSpPr>
          <p:cNvPr id="360" name="Google Shape;360;p28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31</a:t>
            </a:fld>
            <a:endParaRPr lang="fr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6AD5BAC-4787-4DF1-AE51-E35104128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070" y="1612967"/>
            <a:ext cx="7791472" cy="389573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5D173D-9934-463D-810E-29928C1A81AB}"/>
              </a:ext>
            </a:extLst>
          </p:cNvPr>
          <p:cNvCxnSpPr>
            <a:cxnSpLocks/>
          </p:cNvCxnSpPr>
          <p:nvPr/>
        </p:nvCxnSpPr>
        <p:spPr>
          <a:xfrm>
            <a:off x="4828478" y="1951467"/>
            <a:ext cx="0" cy="735977"/>
          </a:xfrm>
          <a:prstGeom prst="line">
            <a:avLst/>
          </a:prstGeom>
          <a:ln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829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C843D-B4A7-45E4-826E-8D945232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Modèle final ( Kernel Ridge): learning </a:t>
            </a:r>
            <a:r>
              <a:rPr lang="fr-FR" dirty="0" err="1"/>
              <a:t>curves</a:t>
            </a:r>
            <a:endParaRPr lang="fr-FR" dirty="0"/>
          </a:p>
        </p:txBody>
      </p:sp>
      <p:sp>
        <p:nvSpPr>
          <p:cNvPr id="372" name="Google Shape;372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32</a:t>
            </a:fld>
            <a:endParaRPr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06FA4036-A25D-45CB-9443-CC6D1C60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06" y="1175032"/>
            <a:ext cx="11301587" cy="45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20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DD674-F060-458C-808F-D5A11188A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Modèle final : Analyse des résiduels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10CD2-365A-471A-924E-242C965CC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Sous-estimation du consommation des hôpitaux et data centers</a:t>
            </a:r>
          </a:p>
          <a:p>
            <a:r>
              <a:rPr lang="fr-FR" dirty="0"/>
              <a:t>Manque </a:t>
            </a:r>
            <a:r>
              <a:rPr lang="fr-FR"/>
              <a:t>de homoscédasticité</a:t>
            </a:r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6F2BC8-02C9-484A-9DBE-67B1B6CA76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33</a:t>
            </a:fld>
            <a:endParaRPr lang="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EEE575-A03D-45AF-AE10-79944AB37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88" y="2503574"/>
            <a:ext cx="6543059" cy="3479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D3321F-BDCC-43E8-9E9F-922AE171A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400" y="2542480"/>
            <a:ext cx="6543060" cy="346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53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1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>
                <a:sym typeface="Montserrat"/>
              </a:rPr>
              <a:t>Modèle final : influence de ENERGY STAR Score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47128F-2634-455D-A9CD-C556FE2B3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fr-FR" sz="3600" dirty="0" err="1"/>
              <a:t>SiteEnergyUse</a:t>
            </a:r>
            <a:r>
              <a:rPr lang="fr-FR" sz="3600" dirty="0"/>
              <a:t>(</a:t>
            </a:r>
            <a:r>
              <a:rPr lang="fr-FR" sz="3600" dirty="0" err="1"/>
              <a:t>kBtu</a:t>
            </a:r>
            <a:r>
              <a:rPr lang="fr-FR" sz="3600" dirty="0"/>
              <a:t>)</a:t>
            </a:r>
          </a:p>
          <a:p>
            <a:pPr>
              <a:buFontTx/>
              <a:buChar char="-"/>
            </a:pPr>
            <a:endParaRPr lang="fr-FR" sz="3600" dirty="0"/>
          </a:p>
          <a:p>
            <a:r>
              <a:rPr lang="fr-FR" sz="3200" dirty="0"/>
              <a:t>Meilleur résultat </a:t>
            </a:r>
            <a:r>
              <a:rPr lang="fr-FR" sz="3200" b="1" dirty="0"/>
              <a:t>sans </a:t>
            </a:r>
            <a:r>
              <a:rPr lang="fr-FR" sz="3200" dirty="0"/>
              <a:t>Energy Star Score</a:t>
            </a:r>
          </a:p>
          <a:p>
            <a:pPr>
              <a:buFontTx/>
              <a:buChar char="-"/>
            </a:pPr>
            <a:endParaRPr lang="fr-FR" sz="3600" dirty="0"/>
          </a:p>
          <a:p>
            <a:pPr>
              <a:buFontTx/>
              <a:buChar char="-"/>
            </a:pPr>
            <a:endParaRPr lang="fr-FR" dirty="0"/>
          </a:p>
          <a:p>
            <a:pPr>
              <a:buFontTx/>
              <a:buChar char="-"/>
            </a:pPr>
            <a:endParaRPr lang="fr-FR" dirty="0"/>
          </a:p>
          <a:p>
            <a:pPr marL="107950" indent="0">
              <a:buNone/>
            </a:pP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5FBD92-87C2-4F03-ACF2-A5E07C78EA2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dirty="0"/>
              <a:t> </a:t>
            </a:r>
            <a:r>
              <a:rPr lang="fr-FR" sz="3200" dirty="0" err="1"/>
              <a:t>TotalGHGEmissions</a:t>
            </a:r>
            <a:r>
              <a:rPr lang="fr-FR" sz="3200" dirty="0"/>
              <a:t> </a:t>
            </a:r>
          </a:p>
          <a:p>
            <a:pPr marL="107950" indent="0">
              <a:buNone/>
            </a:pPr>
            <a:endParaRPr lang="fr-FR" sz="3600" dirty="0"/>
          </a:p>
          <a:p>
            <a:r>
              <a:rPr lang="fr-FR" sz="3200" b="1" dirty="0"/>
              <a:t>Aucun effet </a:t>
            </a:r>
            <a:r>
              <a:rPr lang="fr-FR" sz="3200" dirty="0"/>
              <a:t>sur la performance du modèle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79" name="Google Shape;379;p3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34</a:t>
            </a:fld>
            <a:endParaRPr lang="fr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86DC9A7-6CD8-4021-8F95-50810AAB5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263470"/>
              </p:ext>
            </p:extLst>
          </p:nvPr>
        </p:nvGraphicFramePr>
        <p:xfrm>
          <a:off x="635959" y="4049494"/>
          <a:ext cx="4647054" cy="1970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018">
                  <a:extLst>
                    <a:ext uri="{9D8B030D-6E8A-4147-A177-3AD203B41FA5}">
                      <a16:colId xmlns:a16="http://schemas.microsoft.com/office/drawing/2014/main" val="2049469988"/>
                    </a:ext>
                  </a:extLst>
                </a:gridCol>
                <a:gridCol w="1549018">
                  <a:extLst>
                    <a:ext uri="{9D8B030D-6E8A-4147-A177-3AD203B41FA5}">
                      <a16:colId xmlns:a16="http://schemas.microsoft.com/office/drawing/2014/main" val="3081727813"/>
                    </a:ext>
                  </a:extLst>
                </a:gridCol>
                <a:gridCol w="1549018">
                  <a:extLst>
                    <a:ext uri="{9D8B030D-6E8A-4147-A177-3AD203B41FA5}">
                      <a16:colId xmlns:a16="http://schemas.microsoft.com/office/drawing/2014/main" val="1084247294"/>
                    </a:ext>
                  </a:extLst>
                </a:gridCol>
              </a:tblGrid>
              <a:tr h="573861">
                <a:tc>
                  <a:txBody>
                    <a:bodyPr/>
                    <a:lstStyle/>
                    <a:p>
                      <a:pPr algn="ctr"/>
                      <a:endParaRPr lang="fr-F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Sans 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Avec 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4269604"/>
                  </a:ext>
                </a:extLst>
              </a:tr>
              <a:tr h="698198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highlight>
                            <a:srgbClr val="FFFF00"/>
                          </a:highlight>
                        </a:rPr>
                        <a:t>7126632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9630552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675669"/>
                  </a:ext>
                </a:extLst>
              </a:tr>
              <a:tr h="698198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1" dirty="0">
                          <a:highlight>
                            <a:srgbClr val="FFFF00"/>
                          </a:highlight>
                        </a:rPr>
                        <a:t>0.799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0.633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3626864"/>
                  </a:ext>
                </a:extLst>
              </a:tr>
            </a:tbl>
          </a:graphicData>
        </a:graphic>
      </p:graphicFrame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C78A3B96-55ED-4815-B35F-9D726897E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625073"/>
              </p:ext>
            </p:extLst>
          </p:nvPr>
        </p:nvGraphicFramePr>
        <p:xfrm>
          <a:off x="6649556" y="4067132"/>
          <a:ext cx="4647054" cy="1970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018">
                  <a:extLst>
                    <a:ext uri="{9D8B030D-6E8A-4147-A177-3AD203B41FA5}">
                      <a16:colId xmlns:a16="http://schemas.microsoft.com/office/drawing/2014/main" val="2049469988"/>
                    </a:ext>
                  </a:extLst>
                </a:gridCol>
                <a:gridCol w="1549018">
                  <a:extLst>
                    <a:ext uri="{9D8B030D-6E8A-4147-A177-3AD203B41FA5}">
                      <a16:colId xmlns:a16="http://schemas.microsoft.com/office/drawing/2014/main" val="3081727813"/>
                    </a:ext>
                  </a:extLst>
                </a:gridCol>
                <a:gridCol w="1549018">
                  <a:extLst>
                    <a:ext uri="{9D8B030D-6E8A-4147-A177-3AD203B41FA5}">
                      <a16:colId xmlns:a16="http://schemas.microsoft.com/office/drawing/2014/main" val="1084247294"/>
                    </a:ext>
                  </a:extLst>
                </a:gridCol>
              </a:tblGrid>
              <a:tr h="573861">
                <a:tc>
                  <a:txBody>
                    <a:bodyPr/>
                    <a:lstStyle/>
                    <a:p>
                      <a:pPr algn="ctr"/>
                      <a:endParaRPr lang="fr-FR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Sans 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Avec 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4269604"/>
                  </a:ext>
                </a:extLst>
              </a:tr>
              <a:tr h="698198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205.2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highlight>
                            <a:srgbClr val="FFFF00"/>
                          </a:highlight>
                        </a:rPr>
                        <a:t>204.8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675669"/>
                  </a:ext>
                </a:extLst>
              </a:tr>
              <a:tr h="698198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R2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/>
                        <a:t>0.768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highlight>
                            <a:srgbClr val="FFFF00"/>
                          </a:highlight>
                        </a:rPr>
                        <a:t>0.769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362686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06 Conclusion et améliorations à faire</a:t>
            </a:r>
            <a:endParaRPr/>
          </a:p>
        </p:txBody>
      </p:sp>
      <p:sp>
        <p:nvSpPr>
          <p:cNvPr id="385" name="Google Shape;385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/>
              <a:t>Conclusions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73ECC-611A-44EA-8B7A-F54BD6D59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consommation énergétique et émissions CO2 sont non-linéaire</a:t>
            </a:r>
          </a:p>
          <a:p>
            <a:r>
              <a:rPr lang="fr-FR" dirty="0"/>
              <a:t>Meilleurs prédictions avec une modèle non-linéaire </a:t>
            </a:r>
          </a:p>
          <a:p>
            <a:r>
              <a:rPr lang="fr-FR" dirty="0"/>
              <a:t>La transformation Log X et Log Y est nécessaire pour réduire l’influence d’outliers</a:t>
            </a:r>
          </a:p>
          <a:p>
            <a:r>
              <a:rPr lang="fr-FR" dirty="0"/>
              <a:t>L’ENERGY STAR Score n’ améliore pas les performances</a:t>
            </a:r>
          </a:p>
          <a:p>
            <a:endParaRPr lang="fr-FR" dirty="0"/>
          </a:p>
          <a:p>
            <a:endParaRPr lang="fr-FR" dirty="0"/>
          </a:p>
          <a:p>
            <a:pPr marL="76200" indent="0">
              <a:buNone/>
            </a:pPr>
            <a:r>
              <a:rPr lang="fr-FR" sz="3600" dirty="0"/>
              <a:t>Améliorations à faire</a:t>
            </a:r>
          </a:p>
          <a:p>
            <a:r>
              <a:rPr lang="fr-FR" dirty="0" err="1"/>
              <a:t>Recursive</a:t>
            </a:r>
            <a:r>
              <a:rPr lang="fr-FR" dirty="0"/>
              <a:t> </a:t>
            </a:r>
            <a:r>
              <a:rPr lang="fr-FR" dirty="0" err="1"/>
              <a:t>Feature</a:t>
            </a:r>
            <a:r>
              <a:rPr lang="fr-FR" dirty="0"/>
              <a:t> Elimination</a:t>
            </a:r>
          </a:p>
          <a:p>
            <a:r>
              <a:rPr lang="fr-FR" dirty="0"/>
              <a:t>Besoin de nouvelles </a:t>
            </a:r>
            <a:r>
              <a:rPr lang="fr-FR" dirty="0" err="1"/>
              <a:t>features</a:t>
            </a:r>
            <a:r>
              <a:rPr lang="fr-FR" dirty="0"/>
              <a:t> pour améliorer les résiduelles</a:t>
            </a:r>
          </a:p>
          <a:p>
            <a:r>
              <a:rPr lang="fr-FR" dirty="0"/>
              <a:t>Meilleur </a:t>
            </a:r>
            <a:r>
              <a:rPr lang="fr-FR" dirty="0" err="1"/>
              <a:t>interpretabilité</a:t>
            </a:r>
            <a:r>
              <a:rPr lang="fr-FR" dirty="0"/>
              <a:t> avec </a:t>
            </a:r>
            <a:r>
              <a:rPr lang="fr-FR" dirty="0" err="1"/>
              <a:t>SHAPely</a:t>
            </a:r>
            <a:r>
              <a:rPr lang="fr-FR" dirty="0"/>
              <a:t> values</a:t>
            </a:r>
          </a:p>
        </p:txBody>
      </p:sp>
      <p:sp>
        <p:nvSpPr>
          <p:cNvPr id="392" name="Google Shape;392;p3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36</a:t>
            </a:fld>
            <a:endParaRPr lang="fr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Améliorations à faire : Nouvelle </a:t>
            </a:r>
            <a:r>
              <a:rPr lang="fr-FR" dirty="0" err="1"/>
              <a:t>feature</a:t>
            </a:r>
            <a:r>
              <a:rPr lang="fr-FR" dirty="0"/>
              <a:t> engineering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A9CA0DC-5D1C-4798-8213-B7200A0A4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Datacenter_GFA</a:t>
            </a:r>
            <a:r>
              <a:rPr lang="fr-FR" dirty="0"/>
              <a:t>  = </a:t>
            </a:r>
          </a:p>
          <a:p>
            <a:pPr lvl="1"/>
            <a:r>
              <a:rPr lang="fr-FR" dirty="0" err="1"/>
              <a:t>LargestPropertyUseTypeGFA</a:t>
            </a:r>
            <a:r>
              <a:rPr lang="fr-FR" dirty="0"/>
              <a:t> * (</a:t>
            </a:r>
            <a:r>
              <a:rPr lang="fr-FR" dirty="0" err="1"/>
              <a:t>LargestUseType</a:t>
            </a:r>
            <a:r>
              <a:rPr lang="fr-FR" dirty="0"/>
              <a:t> == Datacenter)</a:t>
            </a:r>
          </a:p>
          <a:p>
            <a:pPr lvl="1"/>
            <a:r>
              <a:rPr lang="fr-FR" dirty="0"/>
              <a:t>+ </a:t>
            </a:r>
            <a:r>
              <a:rPr lang="fr-FR" dirty="0" err="1"/>
              <a:t>SecondLargestPropertyUseTypeGFA</a:t>
            </a:r>
            <a:r>
              <a:rPr lang="fr-FR" dirty="0"/>
              <a:t> * (</a:t>
            </a:r>
            <a:r>
              <a:rPr lang="fr-FR" dirty="0" err="1"/>
              <a:t>SecondLargestUseType</a:t>
            </a:r>
            <a:r>
              <a:rPr lang="fr-FR" dirty="0"/>
              <a:t> == Datacenter)</a:t>
            </a:r>
          </a:p>
          <a:p>
            <a:pPr lvl="1"/>
            <a:r>
              <a:rPr lang="fr-FR" dirty="0"/>
              <a:t>+ </a:t>
            </a:r>
            <a:r>
              <a:rPr lang="fr-FR" dirty="0" err="1"/>
              <a:t>ThirdLargestPropertyUseTypeGFA</a:t>
            </a:r>
            <a:r>
              <a:rPr lang="fr-FR" dirty="0"/>
              <a:t> * (</a:t>
            </a:r>
            <a:r>
              <a:rPr lang="fr-FR" dirty="0" err="1"/>
              <a:t>ThirdLargestUseType</a:t>
            </a:r>
            <a:r>
              <a:rPr lang="fr-FR" dirty="0"/>
              <a:t> == Datacenter)</a:t>
            </a:r>
          </a:p>
          <a:p>
            <a:pPr lvl="1"/>
            <a:endParaRPr lang="fr-FR" dirty="0"/>
          </a:p>
          <a:p>
            <a:endParaRPr lang="fr-FR" dirty="0"/>
          </a:p>
          <a:p>
            <a:r>
              <a:rPr lang="fr-FR" dirty="0" err="1"/>
              <a:t>Hospital_GFA</a:t>
            </a:r>
            <a:endParaRPr lang="fr-FR" dirty="0"/>
          </a:p>
          <a:p>
            <a:r>
              <a:rPr lang="fr-FR" dirty="0" err="1"/>
              <a:t>Unheated_GFA</a:t>
            </a:r>
            <a:endParaRPr lang="fr-FR" dirty="0"/>
          </a:p>
          <a:p>
            <a:r>
              <a:rPr lang="fr-FR" dirty="0" err="1"/>
              <a:t>Campus_GFA</a:t>
            </a:r>
            <a:endParaRPr lang="fr-FR" dirty="0"/>
          </a:p>
          <a:p>
            <a:r>
              <a:rPr lang="fr-FR" dirty="0"/>
              <a:t>…</a:t>
            </a:r>
          </a:p>
        </p:txBody>
      </p:sp>
      <p:sp>
        <p:nvSpPr>
          <p:cNvPr id="399" name="Google Shape;399;p3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37</a:t>
            </a:fld>
            <a:endParaRPr lang="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26EA35-7734-4E1E-AC11-5FCB1EDE3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096" y="2517035"/>
            <a:ext cx="5269202" cy="417902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405" name="Google Shape;405;p35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lvl="0" indent="0">
              <a:buNone/>
            </a:pPr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images: Mark Creasey</a:t>
            </a:r>
          </a:p>
          <a:p>
            <a:pPr lvl="0"/>
            <a:r>
              <a:rPr lang="fr-FR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mrcreasey@gmail.com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0"/>
            <a:endParaRPr lang="fr-FR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0"/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Merci !</a:t>
            </a:r>
          </a:p>
        </p:txBody>
      </p:sp>
      <p:sp>
        <p:nvSpPr>
          <p:cNvPr id="406" name="Google Shape;406;p3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38</a:t>
            </a:fld>
            <a:endParaRPr lang="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Mission</a:t>
            </a:r>
            <a:br>
              <a:rPr lang="fr-FR" dirty="0"/>
            </a:br>
            <a:endParaRPr lang="fr-FR" dirty="0"/>
          </a:p>
        </p:txBody>
      </p:sp>
      <p:sp>
        <p:nvSpPr>
          <p:cNvPr id="100" name="Google Shape;100;p4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7950" lvl="0" indent="0">
              <a:buNone/>
            </a:pPr>
            <a:r>
              <a:rPr lang="fr-FR" sz="2400" dirty="0"/>
              <a:t>À partir des </a:t>
            </a:r>
            <a:r>
              <a:rPr lang="fr-FR" sz="2400" dirty="0">
                <a:hlinkClick r:id="rId3"/>
              </a:rPr>
              <a:t>relevés de 2015 et 2016</a:t>
            </a:r>
            <a:r>
              <a:rPr lang="fr-FR" sz="2400" dirty="0"/>
              <a:t> </a:t>
            </a:r>
          </a:p>
          <a:p>
            <a:pPr lvl="0"/>
            <a:endParaRPr lang="fr-FR" sz="2400" dirty="0"/>
          </a:p>
          <a:p>
            <a:pPr marL="107950" lvl="0" indent="0">
              <a:buNone/>
            </a:pPr>
            <a:r>
              <a:rPr lang="fr-FR" sz="3200" dirty="0"/>
              <a:t>Prédire pour des </a:t>
            </a:r>
            <a:r>
              <a:rPr lang="fr-FR" sz="3200" dirty="0">
                <a:solidFill>
                  <a:schemeClr val="bg2"/>
                </a:solidFill>
              </a:rPr>
              <a:t>nouveaux bâtiments commerciaux</a:t>
            </a:r>
          </a:p>
          <a:p>
            <a:r>
              <a:rPr lang="fr-FR" sz="2400" dirty="0"/>
              <a:t>consommation totale d’énergie </a:t>
            </a:r>
          </a:p>
          <a:p>
            <a:pPr lvl="0"/>
            <a:r>
              <a:rPr lang="fr-FR" sz="2400" dirty="0"/>
              <a:t>émissions de CO2</a:t>
            </a:r>
          </a:p>
          <a:p>
            <a:pPr marL="107950" lvl="0" indent="0">
              <a:buNone/>
            </a:pPr>
            <a:endParaRPr lang="fr-FR" sz="2400" dirty="0"/>
          </a:p>
          <a:p>
            <a:pPr marL="107950" lvl="0" indent="0">
              <a:buNone/>
            </a:pPr>
            <a:r>
              <a:rPr lang="fr-FR" sz="2800" dirty="0"/>
              <a:t>Évaluer l’intérêt de l’</a:t>
            </a:r>
            <a:r>
              <a:rPr lang="fr-FR" sz="2800" dirty="0">
                <a:hlinkClick r:id="rId4"/>
              </a:rPr>
              <a:t>ENERGY STAR Score</a:t>
            </a:r>
            <a:r>
              <a:rPr lang="fr-FR" sz="2800" dirty="0"/>
              <a:t> </a:t>
            </a:r>
            <a:r>
              <a:rPr lang="fr-FR" sz="2400" dirty="0"/>
              <a:t>pour la prédiction d’émissions</a:t>
            </a:r>
          </a:p>
          <a:p>
            <a:pPr lvl="0"/>
            <a:endParaRPr lang="fr-FR" sz="2400" dirty="0"/>
          </a:p>
        </p:txBody>
      </p:sp>
      <p:sp>
        <p:nvSpPr>
          <p:cNvPr id="101" name="Google Shape;101;p4"/>
          <p:cNvSpPr txBox="1"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107950" lvl="0" indent="0">
              <a:buNone/>
            </a:pPr>
            <a:r>
              <a:rPr lang="fr-FR" sz="3600" dirty="0"/>
              <a:t>Contraintes</a:t>
            </a:r>
          </a:p>
          <a:p>
            <a:pPr lvl="0"/>
            <a:endParaRPr lang="fr-FR" sz="2400" dirty="0"/>
          </a:p>
          <a:p>
            <a:pPr lvl="0"/>
            <a:r>
              <a:rPr lang="fr-FR" sz="2400" dirty="0"/>
              <a:t>basé sur les données déclaratives du permis d'exploitation commerciale </a:t>
            </a:r>
          </a:p>
          <a:p>
            <a:pPr lvl="1"/>
            <a:r>
              <a:rPr lang="fr-FR" sz="2000" dirty="0"/>
              <a:t>taille des bâtiments</a:t>
            </a:r>
          </a:p>
          <a:p>
            <a:pPr lvl="1"/>
            <a:r>
              <a:rPr lang="fr-FR" sz="2000" dirty="0"/>
              <a:t>usage des bâtiments</a:t>
            </a:r>
          </a:p>
          <a:p>
            <a:pPr lvl="1"/>
            <a:r>
              <a:rPr lang="fr-FR" sz="2000" dirty="0"/>
              <a:t>mention de travaux récents, </a:t>
            </a:r>
          </a:p>
          <a:p>
            <a:pPr lvl="1"/>
            <a:r>
              <a:rPr lang="fr-FR" sz="2000" dirty="0"/>
              <a:t>date de construction</a:t>
            </a:r>
            <a:br>
              <a:rPr lang="fr-FR" sz="2000" dirty="0"/>
            </a:br>
            <a:endParaRPr lang="fr-FR" sz="2000" dirty="0"/>
          </a:p>
          <a:p>
            <a:pPr lvl="0"/>
            <a:endParaRPr lang="fr-FR" sz="2400" dirty="0"/>
          </a:p>
        </p:txBody>
      </p:sp>
      <p:sp>
        <p:nvSpPr>
          <p:cNvPr id="103" name="Google Shape;103;p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4</a:t>
            </a:fld>
            <a:endParaRPr lang="fr"/>
          </a:p>
        </p:txBody>
      </p:sp>
      <p:pic>
        <p:nvPicPr>
          <p:cNvPr id="102" name="Google Shape;10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4800" y="4798827"/>
            <a:ext cx="3215440" cy="1472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Interprétation de la problématique</a:t>
            </a:r>
          </a:p>
        </p:txBody>
      </p:sp>
      <p:sp>
        <p:nvSpPr>
          <p:cNvPr id="109" name="Google Shape;109;p5"/>
          <p:cNvSpPr txBox="1">
            <a:spLocks noGrp="1"/>
          </p:cNvSpPr>
          <p:nvPr>
            <p:ph type="body" idx="1"/>
          </p:nvPr>
        </p:nvSpPr>
        <p:spPr>
          <a:xfrm>
            <a:off x="415701" y="992000"/>
            <a:ext cx="5333100" cy="5225700"/>
          </a:xfrm>
        </p:spPr>
        <p:txBody>
          <a:bodyPr/>
          <a:lstStyle/>
          <a:p>
            <a:pPr marL="107950" lvl="0" indent="0">
              <a:buNone/>
            </a:pPr>
            <a:r>
              <a:rPr lang="fr-FR" sz="2800" dirty="0"/>
              <a:t>Cibles à prédire</a:t>
            </a:r>
            <a:endParaRPr lang="fr-FR" sz="2000" dirty="0"/>
          </a:p>
          <a:p>
            <a:pPr lvl="0"/>
            <a:r>
              <a:rPr lang="fr-FR" dirty="0" err="1"/>
              <a:t>SiteEnergyUse</a:t>
            </a:r>
            <a:r>
              <a:rPr lang="fr-FR" dirty="0"/>
              <a:t>(</a:t>
            </a:r>
            <a:r>
              <a:rPr lang="fr-FR" dirty="0" err="1"/>
              <a:t>kBtu</a:t>
            </a:r>
            <a:r>
              <a:rPr lang="fr-FR" dirty="0"/>
              <a:t>)</a:t>
            </a:r>
          </a:p>
          <a:p>
            <a:pPr lvl="0"/>
            <a:r>
              <a:rPr lang="fr-FR" dirty="0" err="1"/>
              <a:t>TotalGHGEmissions</a:t>
            </a:r>
            <a:endParaRPr lang="fr-FR" dirty="0"/>
          </a:p>
          <a:p>
            <a:pPr lvl="0"/>
            <a:endParaRPr lang="fr-FR" dirty="0"/>
          </a:p>
          <a:p>
            <a:pPr lvl="0"/>
            <a:endParaRPr lang="fr-FR" dirty="0"/>
          </a:p>
          <a:p>
            <a:pPr lvl="0"/>
            <a:endParaRPr lang="fr-FR" dirty="0"/>
          </a:p>
          <a:p>
            <a:pPr marL="107950" lvl="0" indent="0">
              <a:buNone/>
            </a:pPr>
            <a:r>
              <a:rPr lang="fr-FR" sz="2800" dirty="0"/>
              <a:t>Cibles alternatifs</a:t>
            </a:r>
            <a:endParaRPr lang="fr-FR" dirty="0"/>
          </a:p>
          <a:p>
            <a:pPr lvl="0"/>
            <a:r>
              <a:rPr lang="fr-FR" dirty="0"/>
              <a:t>A. divisé par superficie</a:t>
            </a:r>
          </a:p>
          <a:p>
            <a:pPr lvl="1"/>
            <a:r>
              <a:rPr lang="fr-FR" dirty="0" err="1"/>
              <a:t>SiteEUI</a:t>
            </a:r>
            <a:r>
              <a:rPr lang="fr-FR" dirty="0"/>
              <a:t>(</a:t>
            </a:r>
            <a:r>
              <a:rPr lang="fr-FR" dirty="0" err="1"/>
              <a:t>kBtu</a:t>
            </a:r>
            <a:r>
              <a:rPr lang="fr-FR" dirty="0"/>
              <a:t>/</a:t>
            </a:r>
            <a:r>
              <a:rPr lang="fr-FR" dirty="0" err="1"/>
              <a:t>sf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GHGEmissionsIntensity</a:t>
            </a:r>
            <a:endParaRPr lang="fr-FR" dirty="0"/>
          </a:p>
          <a:p>
            <a:pPr lvl="0"/>
            <a:endParaRPr lang="fr-FR" dirty="0"/>
          </a:p>
          <a:p>
            <a:pPr lvl="0"/>
            <a:r>
              <a:rPr lang="fr-FR" dirty="0"/>
              <a:t>B. normalisé par le météo de chaque année</a:t>
            </a:r>
          </a:p>
          <a:p>
            <a:pPr lvl="0"/>
            <a:endParaRPr lang="fr-FR" dirty="0"/>
          </a:p>
        </p:txBody>
      </p:sp>
      <p:sp>
        <p:nvSpPr>
          <p:cNvPr id="110" name="Google Shape;110;p5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lvl="0" indent="0">
              <a:buNone/>
            </a:pPr>
            <a:r>
              <a:rPr lang="fr-FR" sz="2800" dirty="0"/>
              <a:t>Variables indépendants</a:t>
            </a:r>
            <a:endParaRPr lang="fr-FR" dirty="0"/>
          </a:p>
          <a:p>
            <a:pPr lvl="0"/>
            <a:endParaRPr lang="fr-FR" dirty="0"/>
          </a:p>
          <a:p>
            <a:pPr lvl="0">
              <a:lnSpc>
                <a:spcPct val="200000"/>
              </a:lnSpc>
            </a:pPr>
            <a:r>
              <a:rPr lang="fr-FR" dirty="0"/>
              <a:t>Localisation (</a:t>
            </a:r>
            <a:r>
              <a:rPr lang="fr-FR" dirty="0" err="1"/>
              <a:t>Lat</a:t>
            </a:r>
            <a:r>
              <a:rPr lang="fr-FR" dirty="0"/>
              <a:t>, </a:t>
            </a:r>
            <a:r>
              <a:rPr lang="fr-FR" dirty="0" err="1"/>
              <a:t>Lon</a:t>
            </a:r>
            <a:r>
              <a:rPr lang="fr-FR" dirty="0"/>
              <a:t>, Adresse)</a:t>
            </a:r>
          </a:p>
          <a:p>
            <a:pPr lvl="0">
              <a:lnSpc>
                <a:spcPct val="200000"/>
              </a:lnSpc>
            </a:pPr>
            <a:r>
              <a:rPr lang="fr-FR" dirty="0"/>
              <a:t>Physique (étages, année construction)</a:t>
            </a:r>
          </a:p>
          <a:p>
            <a:pPr lvl="0">
              <a:lnSpc>
                <a:spcPct val="200000"/>
              </a:lnSpc>
            </a:pPr>
            <a:r>
              <a:rPr lang="fr-FR" dirty="0"/>
              <a:t>Types d’usage (1</a:t>
            </a:r>
            <a:r>
              <a:rPr lang="fr-FR" baseline="30000" dirty="0"/>
              <a:t>er</a:t>
            </a:r>
            <a:r>
              <a:rPr lang="fr-FR" dirty="0"/>
              <a:t>, 2</a:t>
            </a:r>
            <a:r>
              <a:rPr lang="fr-FR" baseline="30000" dirty="0"/>
              <a:t>ème</a:t>
            </a:r>
            <a:r>
              <a:rPr lang="fr-FR" dirty="0"/>
              <a:t> 3</a:t>
            </a:r>
            <a:r>
              <a:rPr lang="fr-FR" baseline="30000" dirty="0"/>
              <a:t>ème</a:t>
            </a:r>
            <a:r>
              <a:rPr lang="fr-FR" dirty="0"/>
              <a:t>)</a:t>
            </a:r>
          </a:p>
          <a:p>
            <a:pPr lvl="0">
              <a:lnSpc>
                <a:spcPct val="200000"/>
              </a:lnSpc>
            </a:pPr>
            <a:r>
              <a:rPr lang="fr-FR" dirty="0"/>
              <a:t>Superficies pour chaque type d’usage</a:t>
            </a:r>
          </a:p>
          <a:p>
            <a:pPr lvl="0">
              <a:lnSpc>
                <a:spcPct val="200000"/>
              </a:lnSpc>
            </a:pPr>
            <a:r>
              <a:rPr lang="fr-FR" dirty="0" err="1"/>
              <a:t>ENERGYSTARScore</a:t>
            </a:r>
            <a:endParaRPr lang="fr-FR" dirty="0"/>
          </a:p>
          <a:p>
            <a:pPr lvl="0">
              <a:lnSpc>
                <a:spcPct val="200000"/>
              </a:lnSpc>
            </a:pPr>
            <a:endParaRPr lang="fr-FR" dirty="0"/>
          </a:p>
          <a:p>
            <a:pPr lvl="0">
              <a:lnSpc>
                <a:spcPct val="200000"/>
              </a:lnSpc>
              <a:buClr>
                <a:schemeClr val="accent4"/>
              </a:buClr>
            </a:pPr>
            <a:r>
              <a:rPr lang="fr-FR" dirty="0">
                <a:solidFill>
                  <a:schemeClr val="accent4"/>
                </a:solidFill>
              </a:rPr>
              <a:t>Consommations électriques, gaz, vapeur</a:t>
            </a:r>
          </a:p>
          <a:p>
            <a:pPr lvl="0"/>
            <a:endParaRPr lang="fr-FR" dirty="0"/>
          </a:p>
          <a:p>
            <a:pPr lvl="0"/>
            <a:endParaRPr lang="fr-FR" dirty="0"/>
          </a:p>
        </p:txBody>
      </p:sp>
      <p:sp>
        <p:nvSpPr>
          <p:cNvPr id="111" name="Google Shape;111;p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5</a:t>
            </a:fld>
            <a:endParaRPr lang="f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>
                <a:sym typeface="Montserrat"/>
              </a:rPr>
              <a:t>Pistes de recherche envisagées</a:t>
            </a:r>
            <a:endParaRPr lang="fr-FR" dirty="0"/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76200" lvl="0" indent="0">
              <a:buNone/>
            </a:pPr>
            <a:r>
              <a:rPr lang="fr-FR" sz="2800" b="1" dirty="0"/>
              <a:t>Régression</a:t>
            </a:r>
            <a:r>
              <a:rPr lang="fr-FR" sz="2800" dirty="0"/>
              <a:t> des variables non-colinéaires via </a:t>
            </a:r>
            <a:r>
              <a:rPr lang="fr-FR" sz="2800" b="1" dirty="0"/>
              <a:t>réduction de dimensions</a:t>
            </a:r>
          </a:p>
          <a:p>
            <a:pPr marL="76200" lvl="0" indent="0">
              <a:buNone/>
            </a:pPr>
            <a:endParaRPr lang="fr-FR" sz="2800" dirty="0"/>
          </a:p>
          <a:p>
            <a:pPr lvl="0">
              <a:lnSpc>
                <a:spcPct val="150000"/>
              </a:lnSpc>
            </a:pPr>
            <a:r>
              <a:rPr lang="fr-FR" sz="2800" b="1" dirty="0">
                <a:solidFill>
                  <a:srgbClr val="FF0000"/>
                </a:solidFill>
              </a:rPr>
              <a:t>Filtrer</a:t>
            </a:r>
            <a:r>
              <a:rPr lang="fr-FR" sz="2800" dirty="0"/>
              <a:t>  (Corrélation, VIF, </a:t>
            </a:r>
            <a:r>
              <a:rPr lang="fr-FR" sz="2800" dirty="0" err="1"/>
              <a:t>KBest</a:t>
            </a:r>
            <a:r>
              <a:rPr lang="fr-FR" sz="2800" dirty="0"/>
              <a:t>)</a:t>
            </a:r>
          </a:p>
          <a:p>
            <a:pPr lvl="0">
              <a:lnSpc>
                <a:spcPct val="150000"/>
              </a:lnSpc>
            </a:pPr>
            <a:endParaRPr lang="fr-FR" sz="2800" dirty="0"/>
          </a:p>
          <a:p>
            <a:pPr lvl="0">
              <a:lnSpc>
                <a:spcPct val="150000"/>
              </a:lnSpc>
            </a:pPr>
            <a:r>
              <a:rPr lang="fr-FR" sz="2800" b="1" dirty="0">
                <a:solidFill>
                  <a:srgbClr val="FF0000"/>
                </a:solidFill>
              </a:rPr>
              <a:t>Embedded</a:t>
            </a:r>
            <a:r>
              <a:rPr lang="fr-FR" sz="2800" dirty="0"/>
              <a:t>  (régularisation L1,L2, décision tree) </a:t>
            </a:r>
          </a:p>
          <a:p>
            <a:pPr lvl="0">
              <a:lnSpc>
                <a:spcPct val="150000"/>
              </a:lnSpc>
            </a:pPr>
            <a:endParaRPr lang="fr-FR" sz="2800" dirty="0"/>
          </a:p>
          <a:p>
            <a:pPr lvl="0">
              <a:lnSpc>
                <a:spcPct val="150000"/>
              </a:lnSpc>
            </a:pPr>
            <a:r>
              <a:rPr lang="fr-FR" sz="2800" b="1" dirty="0" err="1">
                <a:solidFill>
                  <a:srgbClr val="FF0000"/>
                </a:solidFill>
              </a:rPr>
              <a:t>Wrapper</a:t>
            </a:r>
            <a:r>
              <a:rPr lang="fr-FR" sz="2800" dirty="0"/>
              <a:t>  (RFE)</a:t>
            </a:r>
          </a:p>
        </p:txBody>
      </p:sp>
      <p:sp>
        <p:nvSpPr>
          <p:cNvPr id="152" name="Google Shape;152;p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6</a:t>
            </a:fld>
            <a:endParaRPr lang="fr"/>
          </a:p>
        </p:txBody>
      </p:sp>
      <p:grpSp>
        <p:nvGrpSpPr>
          <p:cNvPr id="127" name="Google Shape;127;p7"/>
          <p:cNvGrpSpPr/>
          <p:nvPr/>
        </p:nvGrpSpPr>
        <p:grpSpPr>
          <a:xfrm>
            <a:off x="1709057" y="2658033"/>
            <a:ext cx="8617338" cy="523181"/>
            <a:chOff x="506652" y="4779131"/>
            <a:chExt cx="8850533" cy="523181"/>
          </a:xfrm>
        </p:grpSpPr>
        <p:sp>
          <p:nvSpPr>
            <p:cNvPr id="128" name="Google Shape;128;p7"/>
            <p:cNvSpPr txBox="1"/>
            <p:nvPr/>
          </p:nvSpPr>
          <p:spPr>
            <a:xfrm>
              <a:off x="506652" y="4779132"/>
              <a:ext cx="1120819" cy="52318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6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Tous les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variables</a:t>
              </a:r>
              <a:endParaRPr/>
            </a:p>
          </p:txBody>
        </p:sp>
        <p:sp>
          <p:nvSpPr>
            <p:cNvPr id="129" name="Google Shape;129;p7"/>
            <p:cNvSpPr txBox="1"/>
            <p:nvPr/>
          </p:nvSpPr>
          <p:spPr>
            <a:xfrm>
              <a:off x="2946433" y="4779132"/>
              <a:ext cx="1697901" cy="523180"/>
            </a:xfrm>
            <a:prstGeom prst="rect">
              <a:avLst/>
            </a:prstGeom>
            <a:solidFill>
              <a:schemeClr val="accent5"/>
            </a:solidFill>
            <a:ln w="25400" cap="flat" cmpd="sng">
              <a:solidFill>
                <a:srgbClr val="006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Select meilleur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ensemble</a:t>
              </a:r>
              <a:endParaRPr dirty="0"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1961689" y="4906038"/>
              <a:ext cx="650527" cy="26936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7"/>
            <p:cNvSpPr txBox="1"/>
            <p:nvPr/>
          </p:nvSpPr>
          <p:spPr>
            <a:xfrm>
              <a:off x="5963295" y="4779131"/>
              <a:ext cx="1287532" cy="52318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6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Algorithme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(train)</a:t>
              </a:r>
              <a:endParaRPr/>
            </a:p>
          </p:txBody>
        </p:sp>
        <p:sp>
          <p:nvSpPr>
            <p:cNvPr id="132" name="Google Shape;132;p7"/>
            <p:cNvSpPr txBox="1"/>
            <p:nvPr/>
          </p:nvSpPr>
          <p:spPr>
            <a:xfrm>
              <a:off x="8569790" y="4779132"/>
              <a:ext cx="787395" cy="52318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6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Score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(test)</a:t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4978551" y="4906038"/>
              <a:ext cx="650527" cy="26936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7585044" y="4906038"/>
              <a:ext cx="650527" cy="26936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135;p7"/>
          <p:cNvGrpSpPr/>
          <p:nvPr/>
        </p:nvGrpSpPr>
        <p:grpSpPr>
          <a:xfrm>
            <a:off x="1709057" y="5156713"/>
            <a:ext cx="8617338" cy="1317172"/>
            <a:chOff x="1475862" y="5279572"/>
            <a:chExt cx="8850533" cy="1317172"/>
          </a:xfrm>
        </p:grpSpPr>
        <p:sp>
          <p:nvSpPr>
            <p:cNvPr id="136" name="Google Shape;136;p7"/>
            <p:cNvSpPr txBox="1"/>
            <p:nvPr/>
          </p:nvSpPr>
          <p:spPr>
            <a:xfrm>
              <a:off x="3776296" y="5279572"/>
              <a:ext cx="4638361" cy="131717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Sélection de la meilleur ensemble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" name="Google Shape;137;p7"/>
            <p:cNvGrpSpPr/>
            <p:nvPr/>
          </p:nvGrpSpPr>
          <p:grpSpPr>
            <a:xfrm>
              <a:off x="1475862" y="5664488"/>
              <a:ext cx="8850533" cy="523181"/>
              <a:chOff x="506652" y="4779131"/>
              <a:chExt cx="8850533" cy="523181"/>
            </a:xfrm>
          </p:grpSpPr>
          <p:sp>
            <p:nvSpPr>
              <p:cNvPr id="138" name="Google Shape;138;p7"/>
              <p:cNvSpPr txBox="1"/>
              <p:nvPr/>
            </p:nvSpPr>
            <p:spPr>
              <a:xfrm>
                <a:off x="506652" y="4779132"/>
                <a:ext cx="1120819" cy="523180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6E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Tous les 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variables</a:t>
                </a:r>
                <a:endParaRPr/>
              </a:p>
            </p:txBody>
          </p:sp>
          <p:sp>
            <p:nvSpPr>
              <p:cNvPr id="139" name="Google Shape;139;p7"/>
              <p:cNvSpPr txBox="1"/>
              <p:nvPr/>
            </p:nvSpPr>
            <p:spPr>
              <a:xfrm>
                <a:off x="3055437" y="4779132"/>
                <a:ext cx="1479892" cy="523180"/>
              </a:xfrm>
              <a:prstGeom prst="rect">
                <a:avLst/>
              </a:prstGeom>
              <a:solidFill>
                <a:schemeClr val="accent5"/>
              </a:solidFill>
              <a:ln w="25400" cap="flat" cmpd="sng">
                <a:solidFill>
                  <a:srgbClr val="006E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Générer une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ensemble</a:t>
                </a:r>
                <a:endParaRPr/>
              </a:p>
            </p:txBody>
          </p:sp>
          <p:sp>
            <p:nvSpPr>
              <p:cNvPr id="140" name="Google Shape;140;p7"/>
              <p:cNvSpPr/>
              <p:nvPr/>
            </p:nvSpPr>
            <p:spPr>
              <a:xfrm>
                <a:off x="1961689" y="4906038"/>
                <a:ext cx="650527" cy="269369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25400" cap="flat" cmpd="sng">
                <a:solidFill>
                  <a:srgbClr val="3061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7"/>
              <p:cNvSpPr txBox="1"/>
              <p:nvPr/>
            </p:nvSpPr>
            <p:spPr>
              <a:xfrm>
                <a:off x="5963295" y="4779131"/>
                <a:ext cx="1287532" cy="523180"/>
              </a:xfrm>
              <a:prstGeom prst="rect">
                <a:avLst/>
              </a:prstGeom>
              <a:solidFill>
                <a:schemeClr val="accent5"/>
              </a:solidFill>
              <a:ln w="25400" cap="flat" cmpd="sng">
                <a:solidFill>
                  <a:srgbClr val="006E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Algorithme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(train)</a:t>
                </a:r>
                <a:endParaRPr/>
              </a:p>
            </p:txBody>
          </p:sp>
          <p:sp>
            <p:nvSpPr>
              <p:cNvPr id="142" name="Google Shape;142;p7"/>
              <p:cNvSpPr txBox="1"/>
              <p:nvPr/>
            </p:nvSpPr>
            <p:spPr>
              <a:xfrm>
                <a:off x="8569790" y="4779132"/>
                <a:ext cx="787395" cy="523180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rgbClr val="006E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Score</a:t>
                </a:r>
                <a:endParaRPr/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(test)</a:t>
                </a: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>
                <a:off x="4978551" y="4906038"/>
                <a:ext cx="650527" cy="269369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25400" cap="flat" cmpd="sng">
                <a:solidFill>
                  <a:srgbClr val="3061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>
                <a:off x="7585044" y="4906038"/>
                <a:ext cx="650527" cy="269369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 w="25400" cap="flat" cmpd="sng">
                <a:solidFill>
                  <a:srgbClr val="3061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" name="Google Shape;145;p7"/>
            <p:cNvSpPr/>
            <p:nvPr/>
          </p:nvSpPr>
          <p:spPr>
            <a:xfrm rot="10800000">
              <a:off x="4632960" y="6264632"/>
              <a:ext cx="2999232" cy="249390"/>
            </a:xfrm>
            <a:prstGeom prst="uturnArrow">
              <a:avLst>
                <a:gd name="adj1" fmla="val 22610"/>
                <a:gd name="adj2" fmla="val 25000"/>
                <a:gd name="adj3" fmla="val 54427"/>
                <a:gd name="adj4" fmla="val 61286"/>
                <a:gd name="adj5" fmla="val 97143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1709057" y="3916994"/>
            <a:ext cx="8663970" cy="523181"/>
            <a:chOff x="506652" y="4779131"/>
            <a:chExt cx="8850533" cy="523181"/>
          </a:xfrm>
        </p:grpSpPr>
        <p:sp>
          <p:nvSpPr>
            <p:cNvPr id="147" name="Google Shape;147;p7"/>
            <p:cNvSpPr txBox="1"/>
            <p:nvPr/>
          </p:nvSpPr>
          <p:spPr>
            <a:xfrm>
              <a:off x="506652" y="4779132"/>
              <a:ext cx="1120820" cy="52318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6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Tous les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variables</a:t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1961688" y="4906038"/>
              <a:ext cx="3815899" cy="26936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7"/>
            <p:cNvSpPr txBox="1"/>
            <p:nvPr/>
          </p:nvSpPr>
          <p:spPr>
            <a:xfrm>
              <a:off x="5963295" y="4779131"/>
              <a:ext cx="1287532" cy="523180"/>
            </a:xfrm>
            <a:prstGeom prst="rect">
              <a:avLst/>
            </a:prstGeom>
            <a:solidFill>
              <a:schemeClr val="accent5"/>
            </a:solidFill>
            <a:ln w="25400" cap="flat" cmpd="sng">
              <a:solidFill>
                <a:srgbClr val="006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Algorithme</a:t>
              </a:r>
              <a:endParaRPr dirty="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(train)</a:t>
              </a:r>
              <a:endParaRPr dirty="0"/>
            </a:p>
          </p:txBody>
        </p:sp>
        <p:sp>
          <p:nvSpPr>
            <p:cNvPr id="150" name="Google Shape;150;p7"/>
            <p:cNvSpPr txBox="1"/>
            <p:nvPr/>
          </p:nvSpPr>
          <p:spPr>
            <a:xfrm>
              <a:off x="8569790" y="4779132"/>
              <a:ext cx="787395" cy="523180"/>
            </a:xfrm>
            <a:prstGeom prst="rect">
              <a:avLst/>
            </a:prstGeom>
            <a:solidFill>
              <a:schemeClr val="accent1"/>
            </a:solidFill>
            <a:ln w="25400" cap="flat" cmpd="sng">
              <a:solidFill>
                <a:srgbClr val="006E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Score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(test)</a:t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7585044" y="4906038"/>
              <a:ext cx="650527" cy="26936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 cmpd="sng">
              <a:solidFill>
                <a:srgbClr val="3061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02 Nettoyage et analyse exploratoire</a:t>
            </a:r>
          </a:p>
        </p:txBody>
      </p:sp>
      <p:sp>
        <p:nvSpPr>
          <p:cNvPr id="158" name="Google Shape;158;p8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7</a:t>
            </a:fld>
            <a:endParaRPr lang="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Nettoyage des données</a:t>
            </a:r>
          </a:p>
        </p:txBody>
      </p:sp>
      <p:sp>
        <p:nvSpPr>
          <p:cNvPr id="202" name="Google Shape;202;p9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8</a:t>
            </a:fld>
            <a:endParaRPr lang="fr"/>
          </a:p>
        </p:txBody>
      </p:sp>
      <p:sp>
        <p:nvSpPr>
          <p:cNvPr id="164" name="Google Shape;164;p9"/>
          <p:cNvSpPr/>
          <p:nvPr/>
        </p:nvSpPr>
        <p:spPr>
          <a:xfrm>
            <a:off x="392329" y="2704072"/>
            <a:ext cx="1574800" cy="4826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Données 2015</a:t>
            </a:r>
            <a:endParaRPr/>
          </a:p>
        </p:txBody>
      </p:sp>
      <p:sp>
        <p:nvSpPr>
          <p:cNvPr id="165" name="Google Shape;165;p9"/>
          <p:cNvSpPr/>
          <p:nvPr/>
        </p:nvSpPr>
        <p:spPr>
          <a:xfrm>
            <a:off x="359814" y="4737225"/>
            <a:ext cx="1574800" cy="4826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Données 2016</a:t>
            </a:r>
            <a:endParaRPr/>
          </a:p>
        </p:txBody>
      </p:sp>
      <p:sp>
        <p:nvSpPr>
          <p:cNvPr id="166" name="Google Shape;166;p9"/>
          <p:cNvSpPr txBox="1"/>
          <p:nvPr/>
        </p:nvSpPr>
        <p:spPr>
          <a:xfrm>
            <a:off x="516314" y="1850612"/>
            <a:ext cx="2016868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(3340, 46) + (3376, 47)</a:t>
            </a:r>
            <a:endParaRPr dirty="0"/>
          </a:p>
        </p:txBody>
      </p:sp>
      <p:sp>
        <p:nvSpPr>
          <p:cNvPr id="167" name="Google Shape;167;p9"/>
          <p:cNvSpPr txBox="1"/>
          <p:nvPr/>
        </p:nvSpPr>
        <p:spPr>
          <a:xfrm>
            <a:off x="434669" y="5181448"/>
            <a:ext cx="1407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3376 bâtiments</a:t>
            </a:r>
            <a:endParaRPr/>
          </a:p>
        </p:txBody>
      </p:sp>
      <p:sp>
        <p:nvSpPr>
          <p:cNvPr id="168" name="Google Shape;168;p9"/>
          <p:cNvSpPr txBox="1"/>
          <p:nvPr/>
        </p:nvSpPr>
        <p:spPr>
          <a:xfrm>
            <a:off x="620120" y="3671329"/>
            <a:ext cx="111921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97%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bâtiments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commun</a:t>
            </a:r>
            <a:endParaRPr dirty="0"/>
          </a:p>
        </p:txBody>
      </p:sp>
      <p:sp>
        <p:nvSpPr>
          <p:cNvPr id="169" name="Google Shape;169;p9"/>
          <p:cNvSpPr/>
          <p:nvPr/>
        </p:nvSpPr>
        <p:spPr>
          <a:xfrm>
            <a:off x="2447129" y="2683083"/>
            <a:ext cx="1807152" cy="50359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spAutoFit/>
          </a:bodyPr>
          <a:lstStyle/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renommer colonnes</a:t>
            </a:r>
            <a:endParaRPr dirty="0"/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split location</a:t>
            </a:r>
            <a:endParaRPr dirty="0"/>
          </a:p>
        </p:txBody>
      </p:sp>
      <p:sp>
        <p:nvSpPr>
          <p:cNvPr id="171" name="Google Shape;171;p9"/>
          <p:cNvSpPr/>
          <p:nvPr/>
        </p:nvSpPr>
        <p:spPr>
          <a:xfrm>
            <a:off x="2387016" y="3604883"/>
            <a:ext cx="1927378" cy="179625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spAutoFit/>
          </a:bodyPr>
          <a:lstStyle/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Concaténer </a:t>
            </a:r>
            <a:endParaRPr dirty="0"/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données</a:t>
            </a:r>
            <a:endParaRPr dirty="0"/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2015 et 2016</a:t>
            </a:r>
            <a:endParaRPr dirty="0"/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Supprimer bâtiments </a:t>
            </a:r>
            <a:endParaRPr dirty="0"/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 communs</a:t>
            </a:r>
            <a:endParaRPr dirty="0"/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Corriger datatypes</a:t>
            </a:r>
            <a:endParaRPr dirty="0"/>
          </a:p>
        </p:txBody>
      </p:sp>
      <p:sp>
        <p:nvSpPr>
          <p:cNvPr id="174" name="Google Shape;174;p9"/>
          <p:cNvSpPr txBox="1"/>
          <p:nvPr/>
        </p:nvSpPr>
        <p:spPr>
          <a:xfrm>
            <a:off x="3328996" y="1945218"/>
            <a:ext cx="99896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(6568</a:t>
            </a:r>
            <a:r>
              <a:rPr lang="fr" dirty="0"/>
              <a:t>, </a:t>
            </a:r>
            <a:r>
              <a:rPr lang="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51)</a:t>
            </a:r>
            <a:endParaRPr dirty="0"/>
          </a:p>
        </p:txBody>
      </p:sp>
      <p:grpSp>
        <p:nvGrpSpPr>
          <p:cNvPr id="182" name="Google Shape;182;p9"/>
          <p:cNvGrpSpPr/>
          <p:nvPr/>
        </p:nvGrpSpPr>
        <p:grpSpPr>
          <a:xfrm>
            <a:off x="4792020" y="2491065"/>
            <a:ext cx="1731170" cy="3648970"/>
            <a:chOff x="4764401" y="2539502"/>
            <a:chExt cx="2123404" cy="3648970"/>
          </a:xfrm>
        </p:grpSpPr>
        <p:sp>
          <p:nvSpPr>
            <p:cNvPr id="176" name="Google Shape;176;p9"/>
            <p:cNvSpPr/>
            <p:nvPr/>
          </p:nvSpPr>
          <p:spPr>
            <a:xfrm>
              <a:off x="4819940" y="2539502"/>
              <a:ext cx="2012326" cy="50359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spAutoFit/>
            </a:bodyPr>
            <a:lstStyle/>
            <a:p>
              <a:pPr marL="152396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r>
                <a:rPr lang="fr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âtiments</a:t>
              </a:r>
            </a:p>
            <a:p>
              <a:pPr marL="152396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résidentiels</a:t>
              </a:r>
              <a:endParaRPr dirty="0"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764401" y="4239628"/>
              <a:ext cx="2123404" cy="719034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spAutoFit/>
            </a:bodyPr>
            <a:lstStyle/>
            <a:p>
              <a:pPr marL="152396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&gt; 80% variation de consommation</a:t>
              </a:r>
              <a:endParaRPr dirty="0"/>
            </a:p>
            <a:p>
              <a:pPr marL="152396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entre années </a:t>
              </a:r>
              <a:endParaRPr dirty="0"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764401" y="5684882"/>
              <a:ext cx="2123404" cy="50359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spAutoFit/>
            </a:bodyPr>
            <a:lstStyle/>
            <a:p>
              <a:pPr marL="152396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-FR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</a:t>
              </a:r>
              <a:r>
                <a:rPr lang="fr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onnées</a:t>
              </a:r>
            </a:p>
            <a:p>
              <a:pPr marL="152396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manquantes </a:t>
              </a:r>
              <a:endParaRPr dirty="0"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4819940" y="3410823"/>
              <a:ext cx="2012326" cy="288147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36000" rIns="36000" bIns="36000" anchor="ctr" anchorCtr="0">
              <a:spAutoFit/>
            </a:bodyPr>
            <a:lstStyle/>
            <a:p>
              <a:pPr marL="152396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fr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non-compliant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9"/>
          <p:cNvGrpSpPr/>
          <p:nvPr/>
        </p:nvGrpSpPr>
        <p:grpSpPr>
          <a:xfrm>
            <a:off x="459645" y="974880"/>
            <a:ext cx="11123893" cy="896593"/>
            <a:chOff x="2717" y="0"/>
            <a:chExt cx="11123893" cy="630572"/>
          </a:xfrm>
        </p:grpSpPr>
        <p:sp>
          <p:nvSpPr>
            <p:cNvPr id="185" name="Google Shape;185;p9"/>
            <p:cNvSpPr/>
            <p:nvPr/>
          </p:nvSpPr>
          <p:spPr>
            <a:xfrm>
              <a:off x="2717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89803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9"/>
            <p:cNvSpPr txBox="1"/>
            <p:nvPr/>
          </p:nvSpPr>
          <p:spPr>
            <a:xfrm>
              <a:off x="318003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données brutes</a:t>
              </a:r>
              <a:endParaRPr sz="1800"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2179131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800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9"/>
            <p:cNvSpPr txBox="1"/>
            <p:nvPr/>
          </p:nvSpPr>
          <p:spPr>
            <a:xfrm>
              <a:off x="2494417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fusion</a:t>
              </a:r>
              <a:endParaRPr sz="1800"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4355545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69803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9"/>
            <p:cNvSpPr txBox="1"/>
            <p:nvPr/>
          </p:nvSpPr>
          <p:spPr>
            <a:xfrm>
              <a:off x="4670831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éliminer valeurs aberrantes</a:t>
              </a:r>
              <a:endParaRPr sz="1800"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6568095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600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" name="Google Shape;192;p9"/>
            <p:cNvSpPr txBox="1"/>
            <p:nvPr/>
          </p:nvSpPr>
          <p:spPr>
            <a:xfrm>
              <a:off x="6883381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éliminer colonnes</a:t>
              </a:r>
              <a:endParaRPr sz="1800"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8708373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49803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" name="Google Shape;194;p9"/>
            <p:cNvSpPr txBox="1"/>
            <p:nvPr/>
          </p:nvSpPr>
          <p:spPr>
            <a:xfrm>
              <a:off x="9023659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" sz="2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corriger valeurs</a:t>
              </a:r>
              <a:endParaRPr sz="1800"/>
            </a:p>
          </p:txBody>
        </p:sp>
      </p:grpSp>
      <p:sp>
        <p:nvSpPr>
          <p:cNvPr id="195" name="Google Shape;195;p9"/>
          <p:cNvSpPr/>
          <p:nvPr/>
        </p:nvSpPr>
        <p:spPr>
          <a:xfrm>
            <a:off x="7352340" y="5739046"/>
            <a:ext cx="1573864" cy="28814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spAutoFit/>
          </a:bodyPr>
          <a:lstStyle/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trop vides</a:t>
            </a:r>
            <a:endParaRPr dirty="0"/>
          </a:p>
        </p:txBody>
      </p:sp>
      <p:sp>
        <p:nvSpPr>
          <p:cNvPr id="196" name="Google Shape;196;p9"/>
          <p:cNvSpPr/>
          <p:nvPr/>
        </p:nvSpPr>
        <p:spPr>
          <a:xfrm>
            <a:off x="7336036" y="4858628"/>
            <a:ext cx="1573864" cy="28814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spAutoFit/>
          </a:bodyPr>
          <a:lstStyle/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non-pertinentes</a:t>
            </a:r>
            <a:endParaRPr dirty="0"/>
          </a:p>
        </p:txBody>
      </p:sp>
      <p:sp>
        <p:nvSpPr>
          <p:cNvPr id="197" name="Google Shape;197;p9"/>
          <p:cNvSpPr txBox="1"/>
          <p:nvPr/>
        </p:nvSpPr>
        <p:spPr>
          <a:xfrm>
            <a:off x="5748117" y="1880573"/>
            <a:ext cx="94926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(2986,51)</a:t>
            </a:r>
            <a:endParaRPr dirty="0"/>
          </a:p>
        </p:txBody>
      </p:sp>
      <p:sp>
        <p:nvSpPr>
          <p:cNvPr id="198" name="Google Shape;198;p9"/>
          <p:cNvSpPr/>
          <p:nvPr/>
        </p:nvSpPr>
        <p:spPr>
          <a:xfrm>
            <a:off x="7336036" y="2668286"/>
            <a:ext cx="1573864" cy="165775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spAutoFit/>
          </a:bodyPr>
          <a:lstStyle/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non-disponibles</a:t>
            </a: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au moment de prédire pour des nouveaux batiments</a:t>
            </a: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fr" dirty="0">
              <a:solidFill>
                <a:schemeClr val="dk1"/>
              </a:solidFill>
            </a:endParaRP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(consommation électrique, gaz)</a:t>
            </a:r>
            <a:endParaRPr dirty="0"/>
          </a:p>
        </p:txBody>
      </p:sp>
      <p:sp>
        <p:nvSpPr>
          <p:cNvPr id="199" name="Google Shape;199;p9"/>
          <p:cNvSpPr/>
          <p:nvPr/>
        </p:nvSpPr>
        <p:spPr>
          <a:xfrm>
            <a:off x="9722746" y="2533586"/>
            <a:ext cx="1573864" cy="222713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ctr" anchorCtr="0">
            <a:spAutoFit/>
          </a:bodyPr>
          <a:lstStyle/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Whitespace</a:t>
            </a: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Majuscules</a:t>
            </a:r>
            <a:endParaRPr lang="fr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GB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dirty="0" err="1">
                <a:solidFill>
                  <a:schemeClr val="dk1"/>
                </a:solidFill>
              </a:rPr>
              <a:t>Fillna</a:t>
            </a:r>
            <a:r>
              <a:rPr lang="en-GB" dirty="0">
                <a:solidFill>
                  <a:schemeClr val="dk1"/>
                </a:solidFill>
              </a:rPr>
              <a:t>(‘None’)</a:t>
            </a: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dirty="0" err="1">
                <a:solidFill>
                  <a:schemeClr val="dk1"/>
                </a:solidFill>
              </a:rPr>
              <a:t>Fillna</a:t>
            </a:r>
            <a:r>
              <a:rPr lang="en-GB" dirty="0">
                <a:solidFill>
                  <a:schemeClr val="dk1"/>
                </a:solidFill>
              </a:rPr>
              <a:t>(0)</a:t>
            </a: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GB" dirty="0">
              <a:solidFill>
                <a:schemeClr val="dk1"/>
              </a:solidFill>
            </a:endParaRPr>
          </a:p>
          <a:p>
            <a:pPr marL="152396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dirty="0">
                <a:solidFill>
                  <a:schemeClr val="dk1"/>
                </a:solidFill>
              </a:rPr>
              <a:t>(Second et Third Largest Use Types)</a:t>
            </a:r>
          </a:p>
        </p:txBody>
      </p:sp>
      <p:sp>
        <p:nvSpPr>
          <p:cNvPr id="200" name="Google Shape;200;p9"/>
          <p:cNvSpPr txBox="1"/>
          <p:nvPr/>
        </p:nvSpPr>
        <p:spPr>
          <a:xfrm>
            <a:off x="7805373" y="1880573"/>
            <a:ext cx="99896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(2986</a:t>
            </a:r>
            <a:r>
              <a:rPr lang="fr" dirty="0"/>
              <a:t>, </a:t>
            </a:r>
            <a:r>
              <a:rPr lang="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27)</a:t>
            </a:r>
            <a:endParaRPr dirty="0"/>
          </a:p>
        </p:txBody>
      </p:sp>
      <p:sp>
        <p:nvSpPr>
          <p:cNvPr id="201" name="Google Shape;201;p9"/>
          <p:cNvSpPr txBox="1"/>
          <p:nvPr/>
        </p:nvSpPr>
        <p:spPr>
          <a:xfrm>
            <a:off x="9912319" y="1901480"/>
            <a:ext cx="99896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(2986</a:t>
            </a:r>
            <a:r>
              <a:rPr lang="fr" dirty="0"/>
              <a:t>, </a:t>
            </a:r>
            <a:r>
              <a:rPr lang="fr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27)</a:t>
            </a:r>
            <a:endParaRPr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16FCC70-C3E5-4CC6-9C9F-878FDF5992A3}"/>
              </a:ext>
            </a:extLst>
          </p:cNvPr>
          <p:cNvSpPr/>
          <p:nvPr/>
        </p:nvSpPr>
        <p:spPr>
          <a:xfrm>
            <a:off x="2051824" y="2865863"/>
            <a:ext cx="256478" cy="128792"/>
          </a:xfrm>
          <a:prstGeom prst="rightArrow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89EFE2F4-8D4D-41FE-86BF-6CB59A54768B}"/>
              </a:ext>
            </a:extLst>
          </p:cNvPr>
          <p:cNvSpPr/>
          <p:nvPr/>
        </p:nvSpPr>
        <p:spPr>
          <a:xfrm>
            <a:off x="3328996" y="3231276"/>
            <a:ext cx="150184" cy="288147"/>
          </a:xfrm>
          <a:prstGeom prst="downArrow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18AB88B-CA20-42EA-A163-0F1CAF2D9F25}"/>
              </a:ext>
            </a:extLst>
          </p:cNvPr>
          <p:cNvSpPr/>
          <p:nvPr/>
        </p:nvSpPr>
        <p:spPr>
          <a:xfrm>
            <a:off x="2010273" y="4975967"/>
            <a:ext cx="256478" cy="128792"/>
          </a:xfrm>
          <a:prstGeom prst="rightArrow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6CE392-8EFF-4F5C-A63A-9AE0CF50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Analyse Exploratoire – non-</a:t>
            </a:r>
            <a:r>
              <a:rPr lang="fr-FR" dirty="0" err="1"/>
              <a:t>linearités</a:t>
            </a:r>
            <a:endParaRPr lang="fr-FR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8D5A043-BD14-4A18-8FCB-FCA4A37119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Variables cibles non-linéaires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15C08B-DEAE-4870-B1EB-DC284AC2851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Variables indépendantes avec distribution loin de normale</a:t>
            </a:r>
          </a:p>
        </p:txBody>
      </p:sp>
      <p:sp>
        <p:nvSpPr>
          <p:cNvPr id="216" name="Google Shape;216;p1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9</a:t>
            </a:fld>
            <a:endParaRPr lang="fr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1403E38-6ED0-4944-A6A3-D880CA4EF502}"/>
              </a:ext>
            </a:extLst>
          </p:cNvPr>
          <p:cNvSpPr txBox="1">
            <a:spLocks/>
          </p:cNvSpPr>
          <p:nvPr/>
        </p:nvSpPr>
        <p:spPr>
          <a:xfrm>
            <a:off x="6443200" y="992000"/>
            <a:ext cx="5333100" cy="5312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9E4A7-C324-4F25-8026-D3F5C24B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47" y="1503088"/>
            <a:ext cx="3724755" cy="23449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5A1B9E-44E5-4411-A17E-B3594C7A9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03" y="3998932"/>
            <a:ext cx="3761699" cy="23990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84A2AF4-5FBB-44B3-BEF0-4635422EF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157" y="2236543"/>
            <a:ext cx="5257143" cy="35428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oSpearmintCustom">
  <a:themeElements>
    <a:clrScheme name="G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Lato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SpearmintCustom" id="{20769A2B-7F70-4833-87AE-3DD3A1E17310}" vid="{36D87988-1D16-49B5-AA43-108AE6E8A2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GoSpearmintCustom</Template>
  <TotalTime>2548</TotalTime>
  <Words>968</Words>
  <Application>Microsoft Office PowerPoint</Application>
  <PresentationFormat>Widescreen</PresentationFormat>
  <Paragraphs>316</Paragraphs>
  <Slides>38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Proxima Nova</vt:lpstr>
      <vt:lpstr>Montserrat</vt:lpstr>
      <vt:lpstr>Arial</vt:lpstr>
      <vt:lpstr>Lato</vt:lpstr>
      <vt:lpstr>Calibri</vt:lpstr>
      <vt:lpstr>GoSpearmintCustom</vt:lpstr>
      <vt:lpstr>Anticipez les besoins en consommation électrique de bâtiments</vt:lpstr>
      <vt:lpstr>Sommaire</vt:lpstr>
      <vt:lpstr>01 Présentation de la problématique</vt:lpstr>
      <vt:lpstr>Mission </vt:lpstr>
      <vt:lpstr>Interprétation de la problématique</vt:lpstr>
      <vt:lpstr>Pistes de recherche envisagées</vt:lpstr>
      <vt:lpstr>02 Nettoyage et analyse exploratoire</vt:lpstr>
      <vt:lpstr>Nettoyage des données</vt:lpstr>
      <vt:lpstr>Analyse Exploratoire – non-linearités</vt:lpstr>
      <vt:lpstr>Analyse Exploratoire – Colinéarités entre colonnes</vt:lpstr>
      <vt:lpstr>Analyse Exploratoire – Catégories sont importantes</vt:lpstr>
      <vt:lpstr>03 Feature Engineering</vt:lpstr>
      <vt:lpstr>Réduction de la dimensionnalité des catégories existants :</vt:lpstr>
      <vt:lpstr>Nouvelles variables non colinéaires</vt:lpstr>
      <vt:lpstr>Reduction de dimensionalité de location</vt:lpstr>
      <vt:lpstr>Préprocessing / Feature Sélection</vt:lpstr>
      <vt:lpstr>Pre-processing des données - Transformations</vt:lpstr>
      <vt:lpstr>Pre-processing des données</vt:lpstr>
      <vt:lpstr>Techniques de sélection des « features » utilisés</vt:lpstr>
      <vt:lpstr>Pourquoi sélectionner les « features »</vt:lpstr>
      <vt:lpstr>Feature sélection par corrélations</vt:lpstr>
      <vt:lpstr>04. Modélisation effectuées</vt:lpstr>
      <vt:lpstr>Modèles linéaires : Emissions CO2 </vt:lpstr>
      <vt:lpstr>Modèles linéaires : Consommation Energétique </vt:lpstr>
      <vt:lpstr>Régularisation L2 (Ridge) et L1 (Lasso)</vt:lpstr>
      <vt:lpstr>Modèles non-linéaires (SVR, Kernel Ridge)</vt:lpstr>
      <vt:lpstr>Modèles ensemblistes (RandomForest, Bagging)</vt:lpstr>
      <vt:lpstr>05 Le modèle final sélectionné</vt:lpstr>
      <vt:lpstr>Comparaison des modèles – Consommation Energétique</vt:lpstr>
      <vt:lpstr>Comparaison des modèles – Scores</vt:lpstr>
      <vt:lpstr>Comparaison des modèles – Temps </vt:lpstr>
      <vt:lpstr>Modèle final ( Kernel Ridge): learning curves</vt:lpstr>
      <vt:lpstr>Modèle final : Analyse des résiduels</vt:lpstr>
      <vt:lpstr>Modèle final : influence de ENERGY STAR Score</vt:lpstr>
      <vt:lpstr>06 Conclusion et améliorations à faire</vt:lpstr>
      <vt:lpstr>Conclusions</vt:lpstr>
      <vt:lpstr>Améliorations à faire : Nouvelle feature engineering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Anticipez les besoins en consommation électrique de bâtiments</dc:title>
  <dc:creator>Mark Creasey</dc:creator>
  <cp:lastModifiedBy>Mark Creasey</cp:lastModifiedBy>
  <cp:revision>15</cp:revision>
  <dcterms:created xsi:type="dcterms:W3CDTF">2022-02-06T09:59:18Z</dcterms:created>
  <dcterms:modified xsi:type="dcterms:W3CDTF">2022-02-28T01:37:36Z</dcterms:modified>
</cp:coreProperties>
</file>